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63" r:id="rId4"/>
    <p:sldId id="264" r:id="rId5"/>
    <p:sldId id="267" r:id="rId6"/>
    <p:sldId id="257" r:id="rId7"/>
    <p:sldId id="269" r:id="rId8"/>
    <p:sldId id="277" r:id="rId9"/>
    <p:sldId id="270" r:id="rId10"/>
    <p:sldId id="276" r:id="rId11"/>
    <p:sldId id="258" r:id="rId12"/>
    <p:sldId id="278" r:id="rId13"/>
    <p:sldId id="280" r:id="rId14"/>
    <p:sldId id="279" r:id="rId15"/>
    <p:sldId id="259" r:id="rId16"/>
    <p:sldId id="281" r:id="rId17"/>
    <p:sldId id="282" r:id="rId18"/>
    <p:sldId id="283" r:id="rId19"/>
    <p:sldId id="260" r:id="rId20"/>
    <p:sldId id="284" r:id="rId21"/>
    <p:sldId id="286" r:id="rId22"/>
    <p:sldId id="287" r:id="rId23"/>
    <p:sldId id="261" r:id="rId24"/>
    <p:sldId id="271" r:id="rId25"/>
    <p:sldId id="272" r:id="rId26"/>
    <p:sldId id="274" r:id="rId27"/>
    <p:sldId id="288" r:id="rId28"/>
    <p:sldId id="273" r:id="rId29"/>
    <p:sldId id="275" r:id="rId30"/>
    <p:sldId id="289" r:id="rId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6877"/>
    <a:srgbClr val="DAE4EA"/>
    <a:srgbClr val="00467F"/>
    <a:srgbClr val="42586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77"/>
    <p:restoredTop sz="94694"/>
  </p:normalViewPr>
  <p:slideViewPr>
    <p:cSldViewPr snapToGrid="0" snapToObjects="1">
      <p:cViewPr varScale="1">
        <p:scale>
          <a:sx n="105" d="100"/>
          <a:sy n="105" d="100"/>
        </p:scale>
        <p:origin x="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6F704E-EA72-CA4A-82F6-1AA2DC47B88B}"/>
              </a:ext>
            </a:extLst>
          </p:cNvPr>
          <p:cNvSpPr>
            <a:spLocks noGrp="1"/>
          </p:cNvSpPr>
          <p:nvPr>
            <p:ph type="ctrTitle"/>
          </p:nvPr>
        </p:nvSpPr>
        <p:spPr>
          <a:xfrm>
            <a:off x="1524000" y="1736844"/>
            <a:ext cx="9144000" cy="2387600"/>
          </a:xfrm>
        </p:spPr>
        <p:txBody>
          <a:bodyPr anchor="b"/>
          <a:lstStyle>
            <a:lvl1pPr algn="ctr">
              <a:defRPr sz="6000">
                <a:latin typeface="Calibri" panose="020F0502020204030204" pitchFamily="34" charset="0"/>
                <a:cs typeface="Calibri" panose="020F0502020204030204" pitchFamily="34" charset="0"/>
              </a:defRPr>
            </a:lvl1pPr>
          </a:lstStyle>
          <a:p>
            <a:r>
              <a:rPr kumimoji="1" lang="ko-KR" altLang="en-US"/>
              <a:t>마스터 제목 스타일 편집</a:t>
            </a:r>
            <a:endParaRPr kumimoji="1" lang="ko-KR" altLang="en-US" dirty="0"/>
          </a:p>
        </p:txBody>
      </p:sp>
      <p:sp>
        <p:nvSpPr>
          <p:cNvPr id="3" name="부제목 2">
            <a:extLst>
              <a:ext uri="{FF2B5EF4-FFF2-40B4-BE49-F238E27FC236}">
                <a16:creationId xmlns:a16="http://schemas.microsoft.com/office/drawing/2014/main" id="{4DF80DF0-5195-8E48-8B13-C561F9F9B89A}"/>
              </a:ext>
            </a:extLst>
          </p:cNvPr>
          <p:cNvSpPr>
            <a:spLocks noGrp="1"/>
          </p:cNvSpPr>
          <p:nvPr>
            <p:ph type="subTitle" idx="1"/>
          </p:nvPr>
        </p:nvSpPr>
        <p:spPr>
          <a:xfrm>
            <a:off x="1524000" y="419224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R" altLang="en-US" dirty="0"/>
          </a:p>
        </p:txBody>
      </p:sp>
      <p:sp>
        <p:nvSpPr>
          <p:cNvPr id="4" name="날짜 개체 틀 3">
            <a:extLst>
              <a:ext uri="{FF2B5EF4-FFF2-40B4-BE49-F238E27FC236}">
                <a16:creationId xmlns:a16="http://schemas.microsoft.com/office/drawing/2014/main" id="{B4B990A2-9EFA-FA4F-AD20-4E59B52EE95F}"/>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5" name="바닥글 개체 틀 4">
            <a:extLst>
              <a:ext uri="{FF2B5EF4-FFF2-40B4-BE49-F238E27FC236}">
                <a16:creationId xmlns:a16="http://schemas.microsoft.com/office/drawing/2014/main" id="{E9DB453A-A01A-4041-A78D-4CA9847760F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B76045F8-D370-5248-9B68-E74F1ADA8685}"/>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pic>
        <p:nvPicPr>
          <p:cNvPr id="9" name="그림 8">
            <a:extLst>
              <a:ext uri="{FF2B5EF4-FFF2-40B4-BE49-F238E27FC236}">
                <a16:creationId xmlns:a16="http://schemas.microsoft.com/office/drawing/2014/main" id="{D30F752A-8E27-E44D-9515-F03BE0B61E15}"/>
              </a:ext>
            </a:extLst>
          </p:cNvPr>
          <p:cNvPicPr>
            <a:picLocks noChangeAspect="1"/>
          </p:cNvPicPr>
          <p:nvPr userDrawn="1"/>
        </p:nvPicPr>
        <p:blipFill>
          <a:blip r:embed="rId2">
            <a:alphaModFix amt="5000"/>
          </a:blip>
          <a:stretch>
            <a:fillRect/>
          </a:stretch>
        </p:blipFill>
        <p:spPr>
          <a:xfrm>
            <a:off x="-657815" y="-477430"/>
            <a:ext cx="5735230" cy="5735230"/>
          </a:xfrm>
          <a:prstGeom prst="rect">
            <a:avLst/>
          </a:prstGeom>
          <a:effectLst>
            <a:outerShdw dir="5400000" algn="ctr" rotWithShape="0">
              <a:srgbClr val="000000">
                <a:alpha val="0"/>
              </a:srgbClr>
            </a:outerShdw>
          </a:effectLst>
        </p:spPr>
      </p:pic>
    </p:spTree>
    <p:extLst>
      <p:ext uri="{BB962C8B-B14F-4D97-AF65-F5344CB8AC3E}">
        <p14:creationId xmlns:p14="http://schemas.microsoft.com/office/powerpoint/2010/main" val="3423297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4E5844-0A11-F743-BA1A-23F8551CBC32}"/>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그림 개체 틀 2">
            <a:extLst>
              <a:ext uri="{FF2B5EF4-FFF2-40B4-BE49-F238E27FC236}">
                <a16:creationId xmlns:a16="http://schemas.microsoft.com/office/drawing/2014/main" id="{68872E3D-03CC-C043-B94E-78BC315891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ko-KR" altLang="en-US"/>
              <a:t>그림을 추가하려면 아이콘을 클릭하십시오</a:t>
            </a:r>
          </a:p>
        </p:txBody>
      </p:sp>
      <p:sp>
        <p:nvSpPr>
          <p:cNvPr id="4" name="텍스트 개체 틀 3">
            <a:extLst>
              <a:ext uri="{FF2B5EF4-FFF2-40B4-BE49-F238E27FC236}">
                <a16:creationId xmlns:a16="http://schemas.microsoft.com/office/drawing/2014/main" id="{8FBB7140-3446-D14F-A946-FF4E5DE50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CD992C71-E807-DF4F-AACA-5AE99A421DC2}"/>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6" name="바닥글 개체 틀 5">
            <a:extLst>
              <a:ext uri="{FF2B5EF4-FFF2-40B4-BE49-F238E27FC236}">
                <a16:creationId xmlns:a16="http://schemas.microsoft.com/office/drawing/2014/main" id="{6DA52718-D226-834E-A86C-3622407F33D5}"/>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49D7C706-B808-8544-8216-D53698808281}"/>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219094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C4AAD6-5183-CB4B-8788-3B08063C6E2F}"/>
              </a:ext>
            </a:extLst>
          </p:cNvPr>
          <p:cNvSpPr>
            <a:spLocks noGrp="1"/>
          </p:cNvSpPr>
          <p:nvPr>
            <p:ph type="title"/>
          </p:nvPr>
        </p:nvSpPr>
        <p:spPr/>
        <p:txBody>
          <a:bodyPr/>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906C3423-6C19-B14B-A740-2CC3F2AA2F37}"/>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69F65409-6DE1-7E49-9F4A-181B99C51960}"/>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5" name="바닥글 개체 틀 4">
            <a:extLst>
              <a:ext uri="{FF2B5EF4-FFF2-40B4-BE49-F238E27FC236}">
                <a16:creationId xmlns:a16="http://schemas.microsoft.com/office/drawing/2014/main" id="{8137ACA5-8123-B245-9A36-1BD68B4E4D98}"/>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2AE4B8A7-6735-F541-A4C7-F79464D81F0E}"/>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5817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BBEE2130-C380-DB48-A731-7480BDB51815}"/>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p>
        </p:txBody>
      </p:sp>
      <p:sp>
        <p:nvSpPr>
          <p:cNvPr id="3" name="세로 텍스트 개체 틀 2">
            <a:extLst>
              <a:ext uri="{FF2B5EF4-FFF2-40B4-BE49-F238E27FC236}">
                <a16:creationId xmlns:a16="http://schemas.microsoft.com/office/drawing/2014/main" id="{DCF17683-567D-5343-9B04-47154D10202D}"/>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a:extLst>
              <a:ext uri="{FF2B5EF4-FFF2-40B4-BE49-F238E27FC236}">
                <a16:creationId xmlns:a16="http://schemas.microsoft.com/office/drawing/2014/main" id="{BE3EFE68-2F54-B747-8D5D-2C09B097F224}"/>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5" name="바닥글 개체 틀 4">
            <a:extLst>
              <a:ext uri="{FF2B5EF4-FFF2-40B4-BE49-F238E27FC236}">
                <a16:creationId xmlns:a16="http://schemas.microsoft.com/office/drawing/2014/main" id="{3A445254-6A29-7E4F-82E3-13D79CD8029A}"/>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362E7841-FED4-BB47-ADC3-3394F54BA39A}"/>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433577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3FFF51B-BE14-584C-9480-666401EB1953}"/>
              </a:ext>
            </a:extLst>
          </p:cNvPr>
          <p:cNvSpPr>
            <a:spLocks noGrp="1"/>
          </p:cNvSpPr>
          <p:nvPr>
            <p:ph type="title"/>
          </p:nvPr>
        </p:nvSpPr>
        <p:spPr>
          <a:xfrm>
            <a:off x="838201" y="365125"/>
            <a:ext cx="10571569" cy="1325563"/>
          </a:xfrm>
        </p:spPr>
        <p:txBody>
          <a:bodyPr/>
          <a:lstStyle/>
          <a:p>
            <a:r>
              <a:rPr kumimoji="1" lang="ko-KR" altLang="en-US"/>
              <a:t>마스터 제목 스타일 편집</a:t>
            </a:r>
            <a:endParaRPr kumimoji="1" lang="ko-KR" altLang="en-US" dirty="0"/>
          </a:p>
        </p:txBody>
      </p:sp>
      <p:sp>
        <p:nvSpPr>
          <p:cNvPr id="3" name="내용 개체 틀 2">
            <a:extLst>
              <a:ext uri="{FF2B5EF4-FFF2-40B4-BE49-F238E27FC236}">
                <a16:creationId xmlns:a16="http://schemas.microsoft.com/office/drawing/2014/main" id="{82717D7D-9DFB-994A-AD1E-E913C9C8B1E6}"/>
              </a:ext>
            </a:extLst>
          </p:cNvPr>
          <p:cNvSpPr>
            <a:spLocks noGrp="1"/>
          </p:cNvSpPr>
          <p:nvPr>
            <p:ph idx="1"/>
          </p:nvPr>
        </p:nvSpPr>
        <p:spPr>
          <a:xfrm>
            <a:off x="838201" y="1825625"/>
            <a:ext cx="10571569" cy="4097745"/>
          </a:xfrm>
        </p:spPr>
        <p:txBody>
          <a:bodyPr/>
          <a:lstStyle>
            <a:lvl1pPr marL="228600" indent="-228600">
              <a:buClr>
                <a:srgbClr val="4D6877"/>
              </a:buClr>
              <a:buFont typeface="Wingdings" pitchFamily="2" charset="2"/>
              <a:buChar char="u"/>
              <a:defRPr/>
            </a:lvl1pPr>
            <a:lvl2pPr marL="685800" indent="-228600">
              <a:buClr>
                <a:srgbClr val="4D6877"/>
              </a:buClr>
              <a:buFont typeface="Wingdings" pitchFamily="2" charset="2"/>
              <a:buChar char="u"/>
              <a:defRPr/>
            </a:lvl2pPr>
            <a:lvl3pPr marL="1143000" indent="-228600">
              <a:buClr>
                <a:srgbClr val="4D6877"/>
              </a:buClr>
              <a:buFont typeface="Wingdings" pitchFamily="2" charset="2"/>
              <a:buChar char="u"/>
              <a:defRPr/>
            </a:lvl3pPr>
            <a:lvl4pPr marL="1600200" indent="-228600">
              <a:buClr>
                <a:srgbClr val="4D6877"/>
              </a:buClr>
              <a:buFont typeface="Wingdings" pitchFamily="2" charset="2"/>
              <a:buChar char="u"/>
              <a:defRPr/>
            </a:lvl4pPr>
            <a:lvl5pPr marL="2057400" indent="-228600">
              <a:buClr>
                <a:srgbClr val="4D6877"/>
              </a:buClr>
              <a:buFont typeface="Wingdings" pitchFamily="2" charset="2"/>
              <a:buChar char="u"/>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R" altLang="en-US" dirty="0"/>
          </a:p>
        </p:txBody>
      </p:sp>
      <p:sp>
        <p:nvSpPr>
          <p:cNvPr id="4" name="날짜 개체 틀 3">
            <a:extLst>
              <a:ext uri="{FF2B5EF4-FFF2-40B4-BE49-F238E27FC236}">
                <a16:creationId xmlns:a16="http://schemas.microsoft.com/office/drawing/2014/main" id="{7421BB3F-9CFD-5642-9E70-E21E2EF02D75}"/>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5" name="바닥글 개체 틀 4">
            <a:extLst>
              <a:ext uri="{FF2B5EF4-FFF2-40B4-BE49-F238E27FC236}">
                <a16:creationId xmlns:a16="http://schemas.microsoft.com/office/drawing/2014/main" id="{E2D966F9-4BBC-A245-A446-B8498459DA22}"/>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0A7DAB52-070F-F340-89D1-AD726D05AAE4}"/>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178300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C2E140-E8FB-9C4A-B658-3DA84A9B43AE}"/>
              </a:ext>
            </a:extLst>
          </p:cNvPr>
          <p:cNvSpPr>
            <a:spLocks noGrp="1"/>
          </p:cNvSpPr>
          <p:nvPr>
            <p:ph type="title"/>
          </p:nvPr>
        </p:nvSpPr>
        <p:spPr>
          <a:xfrm>
            <a:off x="831850" y="1709738"/>
            <a:ext cx="10528300" cy="2879725"/>
          </a:xfrm>
        </p:spPr>
        <p:txBody>
          <a:bodyPr anchor="b"/>
          <a:lstStyle>
            <a:lvl1pPr>
              <a:defRPr sz="6000" i="1"/>
            </a:lvl1pPr>
          </a:lstStyle>
          <a:p>
            <a:r>
              <a:rPr kumimoji="1" lang="ko-KR" altLang="en-US"/>
              <a:t>마스터 제목 스타일 편집</a:t>
            </a:r>
            <a:endParaRPr kumimoji="1" lang="ko-KR" altLang="en-US" dirty="0"/>
          </a:p>
        </p:txBody>
      </p:sp>
      <p:sp>
        <p:nvSpPr>
          <p:cNvPr id="3" name="텍스트 개체 틀 2">
            <a:extLst>
              <a:ext uri="{FF2B5EF4-FFF2-40B4-BE49-F238E27FC236}">
                <a16:creationId xmlns:a16="http://schemas.microsoft.com/office/drawing/2014/main" id="{430BCD9C-1B80-214D-B750-9C32FECAAF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9D5AA7BE-26FE-3F4E-81C1-2A987C2F7800}"/>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5" name="바닥글 개체 틀 4">
            <a:extLst>
              <a:ext uri="{FF2B5EF4-FFF2-40B4-BE49-F238E27FC236}">
                <a16:creationId xmlns:a16="http://schemas.microsoft.com/office/drawing/2014/main" id="{685A2A5A-6DBB-7E42-97C5-66FF9733550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E1343D98-ADB8-CE42-9A14-5E5596DA03E4}"/>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2691044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C2E140-E8FB-9C4A-B658-3DA84A9B43AE}"/>
              </a:ext>
            </a:extLst>
          </p:cNvPr>
          <p:cNvSpPr>
            <a:spLocks noGrp="1"/>
          </p:cNvSpPr>
          <p:nvPr>
            <p:ph type="title" hasCustomPrompt="1"/>
          </p:nvPr>
        </p:nvSpPr>
        <p:spPr>
          <a:xfrm>
            <a:off x="838199" y="2745555"/>
            <a:ext cx="2836025" cy="1244553"/>
          </a:xfrm>
        </p:spPr>
        <p:txBody>
          <a:bodyPr anchor="t">
            <a:normAutofit/>
          </a:bodyPr>
          <a:lstStyle>
            <a:lvl1pPr>
              <a:defRPr sz="8000" i="1">
                <a:solidFill>
                  <a:srgbClr val="4D6877"/>
                </a:solidFill>
              </a:defRPr>
            </a:lvl1pPr>
          </a:lstStyle>
          <a:p>
            <a:r>
              <a:rPr kumimoji="1" lang="en-US" altLang="ko-KR" dirty="0"/>
              <a:t>Index</a:t>
            </a:r>
            <a:endParaRPr kumimoji="1" lang="ko-KR" altLang="en-US" dirty="0"/>
          </a:p>
        </p:txBody>
      </p:sp>
      <p:sp>
        <p:nvSpPr>
          <p:cNvPr id="4" name="날짜 개체 틀 3">
            <a:extLst>
              <a:ext uri="{FF2B5EF4-FFF2-40B4-BE49-F238E27FC236}">
                <a16:creationId xmlns:a16="http://schemas.microsoft.com/office/drawing/2014/main" id="{9D5AA7BE-26FE-3F4E-81C1-2A987C2F7800}"/>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5" name="바닥글 개체 틀 4">
            <a:extLst>
              <a:ext uri="{FF2B5EF4-FFF2-40B4-BE49-F238E27FC236}">
                <a16:creationId xmlns:a16="http://schemas.microsoft.com/office/drawing/2014/main" id="{685A2A5A-6DBB-7E42-97C5-66FF97335505}"/>
              </a:ext>
            </a:extLst>
          </p:cNvPr>
          <p:cNvSpPr>
            <a:spLocks noGrp="1"/>
          </p:cNvSpPr>
          <p:nvPr>
            <p:ph type="ftr" sz="quarter" idx="11"/>
          </p:nvPr>
        </p:nvSpPr>
        <p:spPr/>
        <p:txBody>
          <a:bodyPr/>
          <a:lstStyle/>
          <a:p>
            <a:endParaRPr kumimoji="1" lang="ko-KR" altLang="en-US"/>
          </a:p>
        </p:txBody>
      </p:sp>
      <p:sp>
        <p:nvSpPr>
          <p:cNvPr id="6" name="슬라이드 번호 개체 틀 5">
            <a:extLst>
              <a:ext uri="{FF2B5EF4-FFF2-40B4-BE49-F238E27FC236}">
                <a16:creationId xmlns:a16="http://schemas.microsoft.com/office/drawing/2014/main" id="{E1343D98-ADB8-CE42-9A14-5E5596DA03E4}"/>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
        <p:nvSpPr>
          <p:cNvPr id="7" name="내용 개체 틀 2">
            <a:extLst>
              <a:ext uri="{FF2B5EF4-FFF2-40B4-BE49-F238E27FC236}">
                <a16:creationId xmlns:a16="http://schemas.microsoft.com/office/drawing/2014/main" id="{2056149C-F50B-9A41-AB60-3EBEA2348AF0}"/>
              </a:ext>
            </a:extLst>
          </p:cNvPr>
          <p:cNvSpPr>
            <a:spLocks noGrp="1"/>
          </p:cNvSpPr>
          <p:nvPr>
            <p:ph idx="1"/>
          </p:nvPr>
        </p:nvSpPr>
        <p:spPr>
          <a:xfrm>
            <a:off x="4038600" y="640081"/>
            <a:ext cx="6505261" cy="5324854"/>
          </a:xfrm>
        </p:spPr>
        <p:txBody>
          <a:bodyPr anchor="ctr"/>
          <a:lstStyle>
            <a:lvl1pPr marL="514350" indent="-514350">
              <a:buClr>
                <a:srgbClr val="4D6877"/>
              </a:buClr>
              <a:buFont typeface="+mj-lt"/>
              <a:buAutoNum type="arabicPeriod"/>
              <a:defRPr sz="3800"/>
            </a:lvl1pPr>
            <a:lvl2pPr marL="914400" indent="-457200">
              <a:buClr>
                <a:srgbClr val="4D6877"/>
              </a:buClr>
              <a:buFont typeface="+mj-lt"/>
              <a:buAutoNum type="arabicPeriod"/>
              <a:defRPr/>
            </a:lvl2pPr>
            <a:lvl3pPr marL="1371600" indent="-457200">
              <a:buClr>
                <a:srgbClr val="4D6877"/>
              </a:buClr>
              <a:buFont typeface="+mj-lt"/>
              <a:buAutoNum type="arabicPeriod"/>
              <a:defRPr/>
            </a:lvl3pPr>
            <a:lvl4pPr marL="1714500" indent="-342900">
              <a:buClr>
                <a:srgbClr val="4D6877"/>
              </a:buClr>
              <a:buFont typeface="+mj-lt"/>
              <a:buAutoNum type="arabicPeriod"/>
              <a:defRPr/>
            </a:lvl4pPr>
            <a:lvl5pPr marL="2171700" indent="-342900">
              <a:buClr>
                <a:srgbClr val="4D6877"/>
              </a:buClr>
              <a:buFont typeface="+mj-lt"/>
              <a:buAutoNum type="arabicPeriod"/>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R" altLang="en-US" dirty="0"/>
          </a:p>
        </p:txBody>
      </p:sp>
    </p:spTree>
    <p:extLst>
      <p:ext uri="{BB962C8B-B14F-4D97-AF65-F5344CB8AC3E}">
        <p14:creationId xmlns:p14="http://schemas.microsoft.com/office/powerpoint/2010/main" val="2563576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19BC72C-EB34-A54D-AD36-15530C91996C}"/>
              </a:ext>
            </a:extLst>
          </p:cNvPr>
          <p:cNvSpPr>
            <a:spLocks noGrp="1"/>
          </p:cNvSpPr>
          <p:nvPr>
            <p:ph type="title"/>
          </p:nvPr>
        </p:nvSpPr>
        <p:spPr/>
        <p:txBody>
          <a:bodyPr/>
          <a:lstStyle/>
          <a:p>
            <a:r>
              <a:rPr kumimoji="1" lang="ko-KR" altLang="en-US"/>
              <a:t>마스터 제목 스타일 편집</a:t>
            </a:r>
          </a:p>
        </p:txBody>
      </p:sp>
      <p:sp>
        <p:nvSpPr>
          <p:cNvPr id="3" name="내용 개체 틀 2">
            <a:extLst>
              <a:ext uri="{FF2B5EF4-FFF2-40B4-BE49-F238E27FC236}">
                <a16:creationId xmlns:a16="http://schemas.microsoft.com/office/drawing/2014/main" id="{5EDC692A-FC45-7B46-ACB0-2E47753BA347}"/>
              </a:ext>
            </a:extLst>
          </p:cNvPr>
          <p:cNvSpPr>
            <a:spLocks noGrp="1"/>
          </p:cNvSpPr>
          <p:nvPr>
            <p:ph sz="half" idx="1"/>
          </p:nvPr>
        </p:nvSpPr>
        <p:spPr>
          <a:xfrm>
            <a:off x="838200" y="1825625"/>
            <a:ext cx="5181600" cy="4351338"/>
          </a:xfrm>
        </p:spPr>
        <p:txBody>
          <a:bodyPr/>
          <a:lstStyle>
            <a:lvl1pPr marL="228600" indent="-228600">
              <a:buClr>
                <a:srgbClr val="4D6877"/>
              </a:buClr>
              <a:buFont typeface="Wingdings" pitchFamily="2" charset="2"/>
              <a:buChar char="u"/>
              <a:defRPr/>
            </a:lvl1pPr>
            <a:lvl2pPr marL="685800" indent="-228600">
              <a:buClr>
                <a:srgbClr val="4D6877"/>
              </a:buClr>
              <a:buFont typeface="Wingdings" pitchFamily="2" charset="2"/>
              <a:buChar char="u"/>
              <a:defRPr/>
            </a:lvl2pPr>
            <a:lvl3pPr marL="1143000" indent="-228600">
              <a:buClr>
                <a:srgbClr val="4D6877"/>
              </a:buClr>
              <a:buFont typeface="Wingdings" pitchFamily="2" charset="2"/>
              <a:buChar char="u"/>
              <a:defRPr/>
            </a:lvl3pPr>
            <a:lvl4pPr marL="1600200" indent="-228600">
              <a:buClr>
                <a:srgbClr val="4D6877"/>
              </a:buClr>
              <a:buFont typeface="Wingdings" pitchFamily="2" charset="2"/>
              <a:buChar char="u"/>
              <a:defRPr/>
            </a:lvl4pPr>
            <a:lvl5pPr marL="2057400" indent="-228600">
              <a:buClr>
                <a:srgbClr val="4D6877"/>
              </a:buClr>
              <a:buFont typeface="Wingdings" pitchFamily="2" charset="2"/>
              <a:buChar char="u"/>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R" altLang="en-US" dirty="0"/>
          </a:p>
        </p:txBody>
      </p:sp>
      <p:sp>
        <p:nvSpPr>
          <p:cNvPr id="4" name="내용 개체 틀 3">
            <a:extLst>
              <a:ext uri="{FF2B5EF4-FFF2-40B4-BE49-F238E27FC236}">
                <a16:creationId xmlns:a16="http://schemas.microsoft.com/office/drawing/2014/main" id="{DAE5C8FA-BCDF-6745-AF30-9505B5BB8FC0}"/>
              </a:ext>
            </a:extLst>
          </p:cNvPr>
          <p:cNvSpPr>
            <a:spLocks noGrp="1"/>
          </p:cNvSpPr>
          <p:nvPr>
            <p:ph sz="half" idx="2"/>
          </p:nvPr>
        </p:nvSpPr>
        <p:spPr>
          <a:xfrm>
            <a:off x="6172200" y="1825625"/>
            <a:ext cx="5181600" cy="4351338"/>
          </a:xfrm>
        </p:spPr>
        <p:txBody>
          <a:bodyPr/>
          <a:lstStyle>
            <a:lvl1pPr marL="228600" indent="-228600">
              <a:buClr>
                <a:srgbClr val="4D6877"/>
              </a:buClr>
              <a:buFont typeface="Wingdings" pitchFamily="2" charset="2"/>
              <a:buChar char="u"/>
              <a:defRPr/>
            </a:lvl1pPr>
            <a:lvl2pPr marL="685800" indent="-228600">
              <a:buClr>
                <a:srgbClr val="4D6877"/>
              </a:buClr>
              <a:buFont typeface="Wingdings" pitchFamily="2" charset="2"/>
              <a:buChar char="u"/>
              <a:defRPr/>
            </a:lvl2pPr>
            <a:lvl3pPr marL="1143000" indent="-228600">
              <a:buClr>
                <a:srgbClr val="4D6877"/>
              </a:buClr>
              <a:buFont typeface="Wingdings" pitchFamily="2" charset="2"/>
              <a:buChar char="u"/>
              <a:defRPr/>
            </a:lvl3pPr>
            <a:lvl4pPr marL="1600200" indent="-228600">
              <a:buClr>
                <a:srgbClr val="4D6877"/>
              </a:buClr>
              <a:buFont typeface="Wingdings" pitchFamily="2" charset="2"/>
              <a:buChar char="u"/>
              <a:defRPr/>
            </a:lvl4pPr>
            <a:lvl5pPr marL="2057400" indent="-228600">
              <a:buClr>
                <a:srgbClr val="4D6877"/>
              </a:buClr>
              <a:buFont typeface="Wingdings" pitchFamily="2" charset="2"/>
              <a:buChar char="u"/>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R" altLang="en-US" dirty="0"/>
          </a:p>
        </p:txBody>
      </p:sp>
      <p:sp>
        <p:nvSpPr>
          <p:cNvPr id="5" name="날짜 개체 틀 4">
            <a:extLst>
              <a:ext uri="{FF2B5EF4-FFF2-40B4-BE49-F238E27FC236}">
                <a16:creationId xmlns:a16="http://schemas.microsoft.com/office/drawing/2014/main" id="{67ABC104-036B-6A4E-8676-DCE66448985D}"/>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6" name="바닥글 개체 틀 5">
            <a:extLst>
              <a:ext uri="{FF2B5EF4-FFF2-40B4-BE49-F238E27FC236}">
                <a16:creationId xmlns:a16="http://schemas.microsoft.com/office/drawing/2014/main" id="{7DF79E88-E9BD-A846-A2DB-FA624451FB0C}"/>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9A4B60AB-711F-904B-9FC4-85014F0A1181}"/>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2321343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297916-721F-034C-A88C-35F2437C00B7}"/>
              </a:ext>
            </a:extLst>
          </p:cNvPr>
          <p:cNvSpPr>
            <a:spLocks noGrp="1"/>
          </p:cNvSpPr>
          <p:nvPr>
            <p:ph type="title"/>
          </p:nvPr>
        </p:nvSpPr>
        <p:spPr>
          <a:xfrm>
            <a:off x="839788" y="365125"/>
            <a:ext cx="10515600" cy="1325563"/>
          </a:xfrm>
        </p:spPr>
        <p:txBody>
          <a:bodyPr/>
          <a:lstStyle/>
          <a:p>
            <a:r>
              <a:rPr kumimoji="1" lang="ko-KR" altLang="en-US"/>
              <a:t>마스터 제목 스타일 편집</a:t>
            </a:r>
          </a:p>
        </p:txBody>
      </p:sp>
      <p:sp>
        <p:nvSpPr>
          <p:cNvPr id="3" name="텍스트 개체 틀 2">
            <a:extLst>
              <a:ext uri="{FF2B5EF4-FFF2-40B4-BE49-F238E27FC236}">
                <a16:creationId xmlns:a16="http://schemas.microsoft.com/office/drawing/2014/main" id="{603B3BE1-C79F-704E-8975-8B3319A126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5D30F681-8783-714B-B80E-5BE83ED8199F}"/>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5" name="텍스트 개체 틀 4">
            <a:extLst>
              <a:ext uri="{FF2B5EF4-FFF2-40B4-BE49-F238E27FC236}">
                <a16:creationId xmlns:a16="http://schemas.microsoft.com/office/drawing/2014/main" id="{2411E1AA-76CB-0B4F-BB74-8B9A65F11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926E84F7-1CBF-7E4C-9CC8-DAEE68D392B7}"/>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7" name="날짜 개체 틀 6">
            <a:extLst>
              <a:ext uri="{FF2B5EF4-FFF2-40B4-BE49-F238E27FC236}">
                <a16:creationId xmlns:a16="http://schemas.microsoft.com/office/drawing/2014/main" id="{92DD94CC-2136-3B47-B555-8AF141BCCD85}"/>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8" name="바닥글 개체 틀 7">
            <a:extLst>
              <a:ext uri="{FF2B5EF4-FFF2-40B4-BE49-F238E27FC236}">
                <a16:creationId xmlns:a16="http://schemas.microsoft.com/office/drawing/2014/main" id="{FBAFCE90-8474-0344-BCFC-D412F6EC3091}"/>
              </a:ext>
            </a:extLst>
          </p:cNvPr>
          <p:cNvSpPr>
            <a:spLocks noGrp="1"/>
          </p:cNvSpPr>
          <p:nvPr>
            <p:ph type="ftr" sz="quarter" idx="11"/>
          </p:nvPr>
        </p:nvSpPr>
        <p:spPr/>
        <p:txBody>
          <a:bodyPr/>
          <a:lstStyle/>
          <a:p>
            <a:endParaRPr kumimoji="1" lang="ko-KR" altLang="en-US"/>
          </a:p>
        </p:txBody>
      </p:sp>
      <p:sp>
        <p:nvSpPr>
          <p:cNvPr id="9" name="슬라이드 번호 개체 틀 8">
            <a:extLst>
              <a:ext uri="{FF2B5EF4-FFF2-40B4-BE49-F238E27FC236}">
                <a16:creationId xmlns:a16="http://schemas.microsoft.com/office/drawing/2014/main" id="{DC4DB556-0DE6-0B49-A38D-24E3982F4187}"/>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778362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EB3F00-D75B-A142-A723-96B178BED67F}"/>
              </a:ext>
            </a:extLst>
          </p:cNvPr>
          <p:cNvSpPr>
            <a:spLocks noGrp="1"/>
          </p:cNvSpPr>
          <p:nvPr>
            <p:ph type="title"/>
          </p:nvPr>
        </p:nvSpPr>
        <p:spPr/>
        <p:txBody>
          <a:bodyPr/>
          <a:lstStyle/>
          <a:p>
            <a:r>
              <a:rPr kumimoji="1" lang="ko-KR" altLang="en-US"/>
              <a:t>마스터 제목 스타일 편집</a:t>
            </a:r>
          </a:p>
        </p:txBody>
      </p:sp>
      <p:sp>
        <p:nvSpPr>
          <p:cNvPr id="3" name="날짜 개체 틀 2">
            <a:extLst>
              <a:ext uri="{FF2B5EF4-FFF2-40B4-BE49-F238E27FC236}">
                <a16:creationId xmlns:a16="http://schemas.microsoft.com/office/drawing/2014/main" id="{AFEE02F7-D145-AD42-912A-2714C471C392}"/>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4" name="바닥글 개체 틀 3">
            <a:extLst>
              <a:ext uri="{FF2B5EF4-FFF2-40B4-BE49-F238E27FC236}">
                <a16:creationId xmlns:a16="http://schemas.microsoft.com/office/drawing/2014/main" id="{D92E0C94-5628-EB47-BC64-31B78BAF14F3}"/>
              </a:ext>
            </a:extLst>
          </p:cNvPr>
          <p:cNvSpPr>
            <a:spLocks noGrp="1"/>
          </p:cNvSpPr>
          <p:nvPr>
            <p:ph type="ftr" sz="quarter" idx="11"/>
          </p:nvPr>
        </p:nvSpPr>
        <p:spPr/>
        <p:txBody>
          <a:bodyPr/>
          <a:lstStyle/>
          <a:p>
            <a:endParaRPr kumimoji="1" lang="ko-KR" altLang="en-US"/>
          </a:p>
        </p:txBody>
      </p:sp>
      <p:sp>
        <p:nvSpPr>
          <p:cNvPr id="5" name="슬라이드 번호 개체 틀 4">
            <a:extLst>
              <a:ext uri="{FF2B5EF4-FFF2-40B4-BE49-F238E27FC236}">
                <a16:creationId xmlns:a16="http://schemas.microsoft.com/office/drawing/2014/main" id="{274B07D7-0B1E-CA46-8C4A-97474F5715B3}"/>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1535491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50CC4112-7231-E24D-878D-D37DC07AE02B}"/>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3" name="바닥글 개체 틀 2">
            <a:extLst>
              <a:ext uri="{FF2B5EF4-FFF2-40B4-BE49-F238E27FC236}">
                <a16:creationId xmlns:a16="http://schemas.microsoft.com/office/drawing/2014/main" id="{2B1E3EF9-B524-B147-B71E-5F367D94ED77}"/>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id="{1C56E419-067A-6A44-AB23-691CA767FB50}"/>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178194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C4B934-55E4-8448-83DD-A1E147ADF0AD}"/>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p>
        </p:txBody>
      </p:sp>
      <p:sp>
        <p:nvSpPr>
          <p:cNvPr id="3" name="내용 개체 틀 2">
            <a:extLst>
              <a:ext uri="{FF2B5EF4-FFF2-40B4-BE49-F238E27FC236}">
                <a16:creationId xmlns:a16="http://schemas.microsoft.com/office/drawing/2014/main" id="{B59C7861-F862-E349-B0C6-B2315E9CEC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텍스트 개체 틀 3">
            <a:extLst>
              <a:ext uri="{FF2B5EF4-FFF2-40B4-BE49-F238E27FC236}">
                <a16:creationId xmlns:a16="http://schemas.microsoft.com/office/drawing/2014/main" id="{C27A19E7-E125-1644-B4AB-63825B067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C06143FD-F0E2-D548-B5DC-C5D52F2269FE}"/>
              </a:ext>
            </a:extLst>
          </p:cNvPr>
          <p:cNvSpPr>
            <a:spLocks noGrp="1"/>
          </p:cNvSpPr>
          <p:nvPr>
            <p:ph type="dt" sz="half" idx="10"/>
          </p:nvPr>
        </p:nvSpPr>
        <p:spPr/>
        <p:txBody>
          <a:bodyPr/>
          <a:lstStyle/>
          <a:p>
            <a:fld id="{B5EF5168-F98F-B042-B289-671E1579146E}" type="datetimeFigureOut">
              <a:rPr kumimoji="1" lang="ko-KR" altLang="en-US" smtClean="0"/>
              <a:t>2019. 12. 23.</a:t>
            </a:fld>
            <a:endParaRPr kumimoji="1" lang="ko-KR" altLang="en-US"/>
          </a:p>
        </p:txBody>
      </p:sp>
      <p:sp>
        <p:nvSpPr>
          <p:cNvPr id="6" name="바닥글 개체 틀 5">
            <a:extLst>
              <a:ext uri="{FF2B5EF4-FFF2-40B4-BE49-F238E27FC236}">
                <a16:creationId xmlns:a16="http://schemas.microsoft.com/office/drawing/2014/main" id="{D0DDF8D9-8ED5-2140-ADE3-B460636D45B4}"/>
              </a:ext>
            </a:extLst>
          </p:cNvPr>
          <p:cNvSpPr>
            <a:spLocks noGrp="1"/>
          </p:cNvSpPr>
          <p:nvPr>
            <p:ph type="ftr" sz="quarter" idx="11"/>
          </p:nvPr>
        </p:nvSpPr>
        <p:spPr/>
        <p:txBody>
          <a:bodyPr/>
          <a:lstStyle/>
          <a:p>
            <a:endParaRPr kumimoji="1" lang="ko-KR" altLang="en-US"/>
          </a:p>
        </p:txBody>
      </p:sp>
      <p:sp>
        <p:nvSpPr>
          <p:cNvPr id="7" name="슬라이드 번호 개체 틀 6">
            <a:extLst>
              <a:ext uri="{FF2B5EF4-FFF2-40B4-BE49-F238E27FC236}">
                <a16:creationId xmlns:a16="http://schemas.microsoft.com/office/drawing/2014/main" id="{F1946B0B-7D95-C547-94DD-B4D1DD4D3862}"/>
              </a:ext>
            </a:extLst>
          </p:cNvPr>
          <p:cNvSpPr>
            <a:spLocks noGrp="1"/>
          </p:cNvSpPr>
          <p:nvPr>
            <p:ph type="sldNum" sz="quarter" idx="12"/>
          </p:nvPr>
        </p:nvSpPr>
        <p:spPr/>
        <p:txBody>
          <a:bodyPr/>
          <a:lstStyle/>
          <a:p>
            <a:fld id="{E35AA734-E890-6840-AFEB-41AF04D611A1}" type="slidenum">
              <a:rPr kumimoji="1" lang="ko-KR" altLang="en-US" smtClean="0"/>
              <a:t>‹#›</a:t>
            </a:fld>
            <a:endParaRPr kumimoji="1" lang="ko-KR" altLang="en-US"/>
          </a:p>
        </p:txBody>
      </p:sp>
    </p:spTree>
    <p:extLst>
      <p:ext uri="{BB962C8B-B14F-4D97-AF65-F5344CB8AC3E}">
        <p14:creationId xmlns:p14="http://schemas.microsoft.com/office/powerpoint/2010/main" val="18003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7A6F160A-8969-D64F-83CB-606572CAFE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ko-KR" dirty="0"/>
              <a:t>Master Title </a:t>
            </a:r>
            <a:endParaRPr kumimoji="1" lang="ko-KR" altLang="en-US" dirty="0"/>
          </a:p>
        </p:txBody>
      </p:sp>
      <p:sp>
        <p:nvSpPr>
          <p:cNvPr id="3" name="텍스트 개체 틀 2">
            <a:extLst>
              <a:ext uri="{FF2B5EF4-FFF2-40B4-BE49-F238E27FC236}">
                <a16:creationId xmlns:a16="http://schemas.microsoft.com/office/drawing/2014/main" id="{88E58739-A9FE-314E-8F1A-C60991E16D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p>
        </p:txBody>
      </p:sp>
      <p:sp>
        <p:nvSpPr>
          <p:cNvPr id="4" name="날짜 개체 틀 3">
            <a:extLst>
              <a:ext uri="{FF2B5EF4-FFF2-40B4-BE49-F238E27FC236}">
                <a16:creationId xmlns:a16="http://schemas.microsoft.com/office/drawing/2014/main" id="{B6E17A00-0307-5F4D-B27D-B8C6EC9AA9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EF5168-F98F-B042-B289-671E1579146E}" type="datetimeFigureOut">
              <a:rPr kumimoji="1" lang="ko-KR" altLang="en-US" smtClean="0"/>
              <a:t>2019. 12. 23.</a:t>
            </a:fld>
            <a:endParaRPr kumimoji="1" lang="ko-KR" altLang="en-US"/>
          </a:p>
        </p:txBody>
      </p:sp>
      <p:sp>
        <p:nvSpPr>
          <p:cNvPr id="5" name="바닥글 개체 틀 4">
            <a:extLst>
              <a:ext uri="{FF2B5EF4-FFF2-40B4-BE49-F238E27FC236}">
                <a16:creationId xmlns:a16="http://schemas.microsoft.com/office/drawing/2014/main" id="{4C748345-1586-7049-9D6F-79236F7500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슬라이드 번호 개체 틀 5">
            <a:extLst>
              <a:ext uri="{FF2B5EF4-FFF2-40B4-BE49-F238E27FC236}">
                <a16:creationId xmlns:a16="http://schemas.microsoft.com/office/drawing/2014/main" id="{8F799A24-D902-2244-A8F8-CB8CE9079FE0}"/>
              </a:ext>
            </a:extLst>
          </p:cNvPr>
          <p:cNvSpPr>
            <a:spLocks noGrp="1"/>
          </p:cNvSpPr>
          <p:nvPr>
            <p:ph type="sldNum" sz="quarter" idx="4"/>
          </p:nvPr>
        </p:nvSpPr>
        <p:spPr>
          <a:xfrm>
            <a:off x="876434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5AA734-E890-6840-AFEB-41AF04D611A1}" type="slidenum">
              <a:rPr kumimoji="1" lang="ko-KR" altLang="en-US" smtClean="0"/>
              <a:t>‹#›</a:t>
            </a:fld>
            <a:endParaRPr kumimoji="1" lang="ko-KR" altLang="en-US" dirty="0"/>
          </a:p>
        </p:txBody>
      </p:sp>
      <p:sp>
        <p:nvSpPr>
          <p:cNvPr id="12" name="직사각형 11">
            <a:extLst>
              <a:ext uri="{FF2B5EF4-FFF2-40B4-BE49-F238E27FC236}">
                <a16:creationId xmlns:a16="http://schemas.microsoft.com/office/drawing/2014/main" id="{7C7B398A-988E-9F44-B450-3C793EE473DB}"/>
              </a:ext>
            </a:extLst>
          </p:cNvPr>
          <p:cNvSpPr/>
          <p:nvPr userDrawn="1"/>
        </p:nvSpPr>
        <p:spPr>
          <a:xfrm>
            <a:off x="1" y="0"/>
            <a:ext cx="12192000" cy="6858000"/>
          </a:xfrm>
          <a:prstGeom prst="rect">
            <a:avLst/>
          </a:prstGeom>
          <a:noFill/>
          <a:ln w="190500">
            <a:solidFill>
              <a:srgbClr val="4D68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pic>
        <p:nvPicPr>
          <p:cNvPr id="13" name="그림 12">
            <a:extLst>
              <a:ext uri="{FF2B5EF4-FFF2-40B4-BE49-F238E27FC236}">
                <a16:creationId xmlns:a16="http://schemas.microsoft.com/office/drawing/2014/main" id="{2BEB46C3-1B1A-E64A-9C8B-BAB004EA8571}"/>
              </a:ext>
            </a:extLst>
          </p:cNvPr>
          <p:cNvPicPr>
            <a:picLocks noChangeAspect="1"/>
          </p:cNvPicPr>
          <p:nvPr userDrawn="1"/>
        </p:nvPicPr>
        <p:blipFill>
          <a:blip r:embed="rId14"/>
          <a:stretch>
            <a:fillRect/>
          </a:stretch>
        </p:blipFill>
        <p:spPr>
          <a:xfrm>
            <a:off x="9920833" y="5894009"/>
            <a:ext cx="1977493" cy="725666"/>
          </a:xfrm>
          <a:prstGeom prst="rect">
            <a:avLst/>
          </a:prstGeom>
        </p:spPr>
      </p:pic>
    </p:spTree>
    <p:extLst>
      <p:ext uri="{BB962C8B-B14F-4D97-AF65-F5344CB8AC3E}">
        <p14:creationId xmlns:p14="http://schemas.microsoft.com/office/powerpoint/2010/main" val="1973614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1" hangingPunct="1">
        <a:lnSpc>
          <a:spcPct val="90000"/>
        </a:lnSpc>
        <a:spcBef>
          <a:spcPct val="0"/>
        </a:spcBef>
        <a:buNone/>
        <a:defRPr sz="4400" kern="1200">
          <a:solidFill>
            <a:schemeClr val="tx1"/>
          </a:solidFill>
          <a:latin typeface="Calibri" panose="020F0502020204030204" pitchFamily="34" charset="0"/>
          <a:ea typeface="AppleGothic" pitchFamily="2" charset="-127"/>
          <a:cs typeface="Calibri" panose="020F0502020204030204" pitchFamily="34" charset="0"/>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openaccess.thecvf.com/content_cvpr_2017/papers/Isola_Image-To-Image_Translation_With_CVPR_2017_paper.pdf"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openaccess.thecvf.com/content_ICCV_2017/papers/Zhu_Unpaired_Image-To-Image_Translation_ICCV_2017_paper.pdf"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xiv.org/pdf/1312.6114.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openaccess.thecvf.com/content_cvpr_2017/papers/Ledig_Photo-Realistic_Single_Image_CVPR_2017_paper.pdf"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arxiv.org/pdf/1703.03400.pdf"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papers.nips.cc/paper/5423-generative-adversarial-nets.pdf"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pathmind.com/kr/wiki/generative-adversarial-network-ga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papers.nips.cc/paper/5423-generative-adversarial-nets.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5FA4A07-57F9-CE46-8616-27D0B8DAA098}"/>
              </a:ext>
            </a:extLst>
          </p:cNvPr>
          <p:cNvSpPr>
            <a:spLocks noGrp="1"/>
          </p:cNvSpPr>
          <p:nvPr>
            <p:ph type="title"/>
          </p:nvPr>
        </p:nvSpPr>
        <p:spPr/>
        <p:txBody>
          <a:bodyPr/>
          <a:lstStyle/>
          <a:p>
            <a:r>
              <a:rPr kumimoji="1" lang="en-US" altLang="ko-KR" dirty="0"/>
              <a:t>Variational Auto-Encoder</a:t>
            </a:r>
            <a:endParaRPr kumimoji="1" lang="ko-KR" altLang="en-US" dirty="0"/>
          </a:p>
        </p:txBody>
      </p:sp>
      <p:sp>
        <p:nvSpPr>
          <p:cNvPr id="5" name="텍스트 개체 틀 4">
            <a:extLst>
              <a:ext uri="{FF2B5EF4-FFF2-40B4-BE49-F238E27FC236}">
                <a16:creationId xmlns:a16="http://schemas.microsoft.com/office/drawing/2014/main" id="{3C156DFD-06DB-8A41-8100-54C41532A082}"/>
              </a:ext>
            </a:extLst>
          </p:cNvPr>
          <p:cNvSpPr>
            <a:spLocks noGrp="1"/>
          </p:cNvSpPr>
          <p:nvPr>
            <p:ph type="body" idx="1"/>
          </p:nvPr>
        </p:nvSpPr>
        <p:spPr/>
        <p:txBody>
          <a:bodyPr/>
          <a:lstStyle/>
          <a:p>
            <a:endParaRPr kumimoji="1" lang="ko-KR" altLang="en-US"/>
          </a:p>
        </p:txBody>
      </p:sp>
    </p:spTree>
    <p:extLst>
      <p:ext uri="{BB962C8B-B14F-4D97-AF65-F5344CB8AC3E}">
        <p14:creationId xmlns:p14="http://schemas.microsoft.com/office/powerpoint/2010/main" val="215450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err="1"/>
              <a:t>se_tutorials</a:t>
            </a:r>
            <a:r>
              <a:rPr kumimoji="1" lang="en-US" altLang="ko-KR" dirty="0"/>
              <a:t>/</a:t>
            </a:r>
            <a:r>
              <a:rPr kumimoji="1" lang="en-US" altLang="ko-KR" dirty="0" err="1"/>
              <a:t>dcgan</a:t>
            </a:r>
            <a:r>
              <a:rPr kumimoji="1" lang="en-US" altLang="ko-KR" dirty="0"/>
              <a:t>/</a:t>
            </a:r>
            <a:r>
              <a:rPr kumimoji="1" lang="en-US" altLang="ko-KR" dirty="0" err="1"/>
              <a:t>dcgan.py</a:t>
            </a:r>
            <a:r>
              <a:rPr kumimoji="1" lang="en-US" altLang="ko-KR" dirty="0"/>
              <a:t> (answer)</a:t>
            </a:r>
            <a:endParaRPr kumimoji="1" lang="ko-KR" altLang="en-US" dirty="0"/>
          </a:p>
        </p:txBody>
      </p:sp>
      <p:pic>
        <p:nvPicPr>
          <p:cNvPr id="5" name="그림 4">
            <a:extLst>
              <a:ext uri="{FF2B5EF4-FFF2-40B4-BE49-F238E27FC236}">
                <a16:creationId xmlns:a16="http://schemas.microsoft.com/office/drawing/2014/main" id="{05EE7E76-095F-4547-902C-5EC9D088D097}"/>
              </a:ext>
            </a:extLst>
          </p:cNvPr>
          <p:cNvPicPr>
            <a:picLocks noChangeAspect="1"/>
          </p:cNvPicPr>
          <p:nvPr/>
        </p:nvPicPr>
        <p:blipFill>
          <a:blip r:embed="rId2"/>
          <a:stretch>
            <a:fillRect/>
          </a:stretch>
        </p:blipFill>
        <p:spPr>
          <a:xfrm>
            <a:off x="838201" y="1690688"/>
            <a:ext cx="5972908" cy="4426730"/>
          </a:xfrm>
          <a:prstGeom prst="rect">
            <a:avLst/>
          </a:prstGeom>
        </p:spPr>
      </p:pic>
      <p:sp>
        <p:nvSpPr>
          <p:cNvPr id="4" name="내용 개체 틀 3">
            <a:extLst>
              <a:ext uri="{FF2B5EF4-FFF2-40B4-BE49-F238E27FC236}">
                <a16:creationId xmlns:a16="http://schemas.microsoft.com/office/drawing/2014/main" id="{717F1E80-87A8-E445-8CC9-AB681BC6436F}"/>
              </a:ext>
            </a:extLst>
          </p:cNvPr>
          <p:cNvSpPr>
            <a:spLocks noGrp="1"/>
          </p:cNvSpPr>
          <p:nvPr>
            <p:ph idx="1"/>
          </p:nvPr>
        </p:nvSpPr>
        <p:spPr/>
        <p:txBody>
          <a:bodyPr/>
          <a:lstStyle/>
          <a:p>
            <a:endParaRPr lang="ko-KR" altLang="en-US"/>
          </a:p>
        </p:txBody>
      </p:sp>
    </p:spTree>
    <p:extLst>
      <p:ext uri="{BB962C8B-B14F-4D97-AF65-F5344CB8AC3E}">
        <p14:creationId xmlns:p14="http://schemas.microsoft.com/office/powerpoint/2010/main" val="143027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5FA4A07-57F9-CE46-8616-27D0B8DAA098}"/>
              </a:ext>
            </a:extLst>
          </p:cNvPr>
          <p:cNvSpPr>
            <a:spLocks noGrp="1"/>
          </p:cNvSpPr>
          <p:nvPr>
            <p:ph type="title"/>
          </p:nvPr>
        </p:nvSpPr>
        <p:spPr/>
        <p:txBody>
          <a:bodyPr/>
          <a:lstStyle/>
          <a:p>
            <a:r>
              <a:rPr kumimoji="1" lang="en-US" altLang="ko-KR" dirty="0"/>
              <a:t>pix2pix</a:t>
            </a:r>
            <a:endParaRPr kumimoji="1" lang="ko-KR" altLang="en-US" dirty="0"/>
          </a:p>
        </p:txBody>
      </p:sp>
      <p:sp>
        <p:nvSpPr>
          <p:cNvPr id="5" name="텍스트 개체 틀 4">
            <a:extLst>
              <a:ext uri="{FF2B5EF4-FFF2-40B4-BE49-F238E27FC236}">
                <a16:creationId xmlns:a16="http://schemas.microsoft.com/office/drawing/2014/main" id="{3C156DFD-06DB-8A41-8100-54C41532A082}"/>
              </a:ext>
            </a:extLst>
          </p:cNvPr>
          <p:cNvSpPr>
            <a:spLocks noGrp="1"/>
          </p:cNvSpPr>
          <p:nvPr>
            <p:ph type="body" idx="1"/>
          </p:nvPr>
        </p:nvSpPr>
        <p:spPr/>
        <p:txBody>
          <a:bodyPr/>
          <a:lstStyle/>
          <a:p>
            <a:endParaRPr kumimoji="1" lang="ko-KR" altLang="en-US"/>
          </a:p>
        </p:txBody>
      </p:sp>
    </p:spTree>
    <p:extLst>
      <p:ext uri="{BB962C8B-B14F-4D97-AF65-F5344CB8AC3E}">
        <p14:creationId xmlns:p14="http://schemas.microsoft.com/office/powerpoint/2010/main" val="360462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lstStyle/>
          <a:p>
            <a:r>
              <a:rPr kumimoji="1" lang="en-US" altLang="ko-KR" sz="3000" dirty="0"/>
              <a:t>paper:</a:t>
            </a:r>
            <a:r>
              <a:rPr kumimoji="1" lang="en-US" altLang="ko-KR" dirty="0"/>
              <a:t> Image-to-Image Translation with Conditional Adversarial Networks</a:t>
            </a:r>
            <a:endParaRPr kumimoji="1" lang="ko-KR" altLang="en-US" dirty="0"/>
          </a:p>
        </p:txBody>
      </p:sp>
      <p:sp>
        <p:nvSpPr>
          <p:cNvPr id="5" name="내용 개체 틀 4">
            <a:extLst>
              <a:ext uri="{FF2B5EF4-FFF2-40B4-BE49-F238E27FC236}">
                <a16:creationId xmlns:a16="http://schemas.microsoft.com/office/drawing/2014/main" id="{1C1BA74F-7122-714B-B9D7-40D37790FDD5}"/>
              </a:ext>
            </a:extLst>
          </p:cNvPr>
          <p:cNvSpPr>
            <a:spLocks noGrp="1"/>
          </p:cNvSpPr>
          <p:nvPr>
            <p:ph idx="1"/>
          </p:nvPr>
        </p:nvSpPr>
        <p:spPr>
          <a:xfrm>
            <a:off x="838201" y="1825625"/>
            <a:ext cx="6037161" cy="4097745"/>
          </a:xfrm>
        </p:spPr>
        <p:txBody>
          <a:bodyPr/>
          <a:lstStyle/>
          <a:p>
            <a:r>
              <a:rPr kumimoji="1" lang="en-US" altLang="ko-KR" dirty="0">
                <a:hlinkClick r:id="rId2"/>
              </a:rPr>
              <a:t>Isola et al. </a:t>
            </a:r>
            <a:endParaRPr kumimoji="1" lang="en-US" altLang="ko-KR" dirty="0"/>
          </a:p>
          <a:p>
            <a:r>
              <a:rPr kumimoji="1" lang="en-US" altLang="ko-KR" dirty="0"/>
              <a:t>Conditional GAN (</a:t>
            </a:r>
            <a:r>
              <a:rPr kumimoji="1" lang="en-US" altLang="ko-KR" dirty="0" err="1"/>
              <a:t>cGAN</a:t>
            </a:r>
            <a:r>
              <a:rPr kumimoji="1" lang="en-US" altLang="ko-KR" dirty="0"/>
              <a:t>)</a:t>
            </a:r>
          </a:p>
          <a:p>
            <a:endParaRPr kumimoji="1" lang="ko-KR" altLang="en-US" dirty="0"/>
          </a:p>
        </p:txBody>
      </p:sp>
      <p:pic>
        <p:nvPicPr>
          <p:cNvPr id="2" name="그림 1">
            <a:extLst>
              <a:ext uri="{FF2B5EF4-FFF2-40B4-BE49-F238E27FC236}">
                <a16:creationId xmlns:a16="http://schemas.microsoft.com/office/drawing/2014/main" id="{E41F642F-6A03-FB45-A642-58E9B5B18206}"/>
              </a:ext>
            </a:extLst>
          </p:cNvPr>
          <p:cNvPicPr>
            <a:picLocks noChangeAspect="1"/>
          </p:cNvPicPr>
          <p:nvPr/>
        </p:nvPicPr>
        <p:blipFill>
          <a:blip r:embed="rId3"/>
          <a:stretch>
            <a:fillRect/>
          </a:stretch>
        </p:blipFill>
        <p:spPr>
          <a:xfrm>
            <a:off x="7269510" y="1948794"/>
            <a:ext cx="4520343" cy="2436376"/>
          </a:xfrm>
          <a:prstGeom prst="rect">
            <a:avLst/>
          </a:prstGeom>
        </p:spPr>
      </p:pic>
      <p:pic>
        <p:nvPicPr>
          <p:cNvPr id="7" name="그림 6">
            <a:extLst>
              <a:ext uri="{FF2B5EF4-FFF2-40B4-BE49-F238E27FC236}">
                <a16:creationId xmlns:a16="http://schemas.microsoft.com/office/drawing/2014/main" id="{943964FA-2C00-D640-AF70-2B9005D4A972}"/>
              </a:ext>
            </a:extLst>
          </p:cNvPr>
          <p:cNvPicPr>
            <a:picLocks noChangeAspect="1"/>
          </p:cNvPicPr>
          <p:nvPr/>
        </p:nvPicPr>
        <p:blipFill>
          <a:blip r:embed="rId4"/>
          <a:stretch>
            <a:fillRect/>
          </a:stretch>
        </p:blipFill>
        <p:spPr>
          <a:xfrm>
            <a:off x="948779" y="3166982"/>
            <a:ext cx="5816003" cy="1100325"/>
          </a:xfrm>
          <a:prstGeom prst="rect">
            <a:avLst/>
          </a:prstGeom>
        </p:spPr>
      </p:pic>
      <p:cxnSp>
        <p:nvCxnSpPr>
          <p:cNvPr id="9" name="직선 연결선[R] 8">
            <a:extLst>
              <a:ext uri="{FF2B5EF4-FFF2-40B4-BE49-F238E27FC236}">
                <a16:creationId xmlns:a16="http://schemas.microsoft.com/office/drawing/2014/main" id="{2E946B68-3356-B545-9BA5-990849F5F3DE}"/>
              </a:ext>
            </a:extLst>
          </p:cNvPr>
          <p:cNvCxnSpPr>
            <a:cxnSpLocks/>
          </p:cNvCxnSpPr>
          <p:nvPr/>
        </p:nvCxnSpPr>
        <p:spPr>
          <a:xfrm>
            <a:off x="4132163" y="3696872"/>
            <a:ext cx="106487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311A3704-8B8E-CF45-87C3-FEBA3872F5AE}"/>
              </a:ext>
            </a:extLst>
          </p:cNvPr>
          <p:cNvCxnSpPr>
            <a:cxnSpLocks/>
          </p:cNvCxnSpPr>
          <p:nvPr/>
        </p:nvCxnSpPr>
        <p:spPr>
          <a:xfrm>
            <a:off x="4782274" y="4127064"/>
            <a:ext cx="16532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1CD4E6FC-1B8C-4D49-9DAD-1A4BC17C437F}"/>
              </a:ext>
            </a:extLst>
          </p:cNvPr>
          <p:cNvPicPr>
            <a:picLocks noChangeAspect="1"/>
          </p:cNvPicPr>
          <p:nvPr/>
        </p:nvPicPr>
        <p:blipFill>
          <a:blip r:embed="rId5"/>
          <a:stretch>
            <a:fillRect/>
          </a:stretch>
        </p:blipFill>
        <p:spPr>
          <a:xfrm>
            <a:off x="1164636" y="4380588"/>
            <a:ext cx="5384288" cy="1827999"/>
          </a:xfrm>
          <a:prstGeom prst="rect">
            <a:avLst/>
          </a:prstGeom>
        </p:spPr>
      </p:pic>
    </p:spTree>
    <p:extLst>
      <p:ext uri="{BB962C8B-B14F-4D97-AF65-F5344CB8AC3E}">
        <p14:creationId xmlns:p14="http://schemas.microsoft.com/office/powerpoint/2010/main" val="1721173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err="1"/>
              <a:t>se_tutorials</a:t>
            </a:r>
            <a:r>
              <a:rPr kumimoji="1" lang="en-US" altLang="ko-KR" dirty="0"/>
              <a:t>/pix2pix/</a:t>
            </a:r>
            <a:r>
              <a:rPr kumimoji="1" lang="en-US" altLang="ko-KR" dirty="0" err="1"/>
              <a:t>model.py</a:t>
            </a:r>
            <a:endParaRPr kumimoji="1" lang="ko-KR" altLang="en-US" dirty="0"/>
          </a:p>
        </p:txBody>
      </p:sp>
      <p:pic>
        <p:nvPicPr>
          <p:cNvPr id="4" name="그림 3">
            <a:extLst>
              <a:ext uri="{FF2B5EF4-FFF2-40B4-BE49-F238E27FC236}">
                <a16:creationId xmlns:a16="http://schemas.microsoft.com/office/drawing/2014/main" id="{31E8C9EE-4298-5948-B0BA-E9FCAEB06215}"/>
              </a:ext>
            </a:extLst>
          </p:cNvPr>
          <p:cNvPicPr>
            <a:picLocks noChangeAspect="1"/>
          </p:cNvPicPr>
          <p:nvPr/>
        </p:nvPicPr>
        <p:blipFill>
          <a:blip r:embed="rId2"/>
          <a:stretch>
            <a:fillRect/>
          </a:stretch>
        </p:blipFill>
        <p:spPr>
          <a:xfrm>
            <a:off x="405916" y="1647283"/>
            <a:ext cx="10435933" cy="3691763"/>
          </a:xfrm>
          <a:prstGeom prst="rect">
            <a:avLst/>
          </a:prstGeom>
        </p:spPr>
      </p:pic>
      <p:cxnSp>
        <p:nvCxnSpPr>
          <p:cNvPr id="5" name="직선 연결선[R] 4">
            <a:extLst>
              <a:ext uri="{FF2B5EF4-FFF2-40B4-BE49-F238E27FC236}">
                <a16:creationId xmlns:a16="http://schemas.microsoft.com/office/drawing/2014/main" id="{8442AA74-22CF-E64B-8C53-3E5952EB2D18}"/>
              </a:ext>
            </a:extLst>
          </p:cNvPr>
          <p:cNvCxnSpPr>
            <a:cxnSpLocks/>
          </p:cNvCxnSpPr>
          <p:nvPr/>
        </p:nvCxnSpPr>
        <p:spPr>
          <a:xfrm>
            <a:off x="2615879" y="1995394"/>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직선 연결선[R] 5">
            <a:extLst>
              <a:ext uri="{FF2B5EF4-FFF2-40B4-BE49-F238E27FC236}">
                <a16:creationId xmlns:a16="http://schemas.microsoft.com/office/drawing/2014/main" id="{7A90BFA2-DA94-AF45-9B53-06A2DA1EBC8A}"/>
              </a:ext>
            </a:extLst>
          </p:cNvPr>
          <p:cNvCxnSpPr>
            <a:cxnSpLocks/>
          </p:cNvCxnSpPr>
          <p:nvPr/>
        </p:nvCxnSpPr>
        <p:spPr>
          <a:xfrm>
            <a:off x="2963120" y="4044112"/>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직선 연결선[R] 6">
            <a:extLst>
              <a:ext uri="{FF2B5EF4-FFF2-40B4-BE49-F238E27FC236}">
                <a16:creationId xmlns:a16="http://schemas.microsoft.com/office/drawing/2014/main" id="{F786A273-D5AA-7C4A-B452-C7706F4B426E}"/>
              </a:ext>
            </a:extLst>
          </p:cNvPr>
          <p:cNvCxnSpPr>
            <a:cxnSpLocks/>
          </p:cNvCxnSpPr>
          <p:nvPr/>
        </p:nvCxnSpPr>
        <p:spPr>
          <a:xfrm>
            <a:off x="2523281" y="5353738"/>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F759A111-9791-6641-A610-2BBB9D1664F6}"/>
              </a:ext>
            </a:extLst>
          </p:cNvPr>
          <p:cNvSpPr/>
          <p:nvPr/>
        </p:nvSpPr>
        <p:spPr>
          <a:xfrm>
            <a:off x="1469986" y="1647282"/>
            <a:ext cx="4143736" cy="3462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TextBox 8">
            <a:extLst>
              <a:ext uri="{FF2B5EF4-FFF2-40B4-BE49-F238E27FC236}">
                <a16:creationId xmlns:a16="http://schemas.microsoft.com/office/drawing/2014/main" id="{3373EF99-40FE-8E40-993B-618500C39677}"/>
              </a:ext>
            </a:extLst>
          </p:cNvPr>
          <p:cNvSpPr txBox="1"/>
          <p:nvPr/>
        </p:nvSpPr>
        <p:spPr>
          <a:xfrm>
            <a:off x="6919393" y="1690688"/>
            <a:ext cx="4982713" cy="323165"/>
          </a:xfrm>
          <a:prstGeom prst="rect">
            <a:avLst/>
          </a:prstGeom>
          <a:noFill/>
        </p:spPr>
        <p:txBody>
          <a:bodyPr wrap="square" rtlCol="0">
            <a:spAutoFit/>
          </a:bodyPr>
          <a:lstStyle/>
          <a:p>
            <a:r>
              <a:rPr kumimoji="1" lang="en-US" altLang="ko-KR" sz="1500" dirty="0" err="1">
                <a:solidFill>
                  <a:srgbClr val="FFC000"/>
                </a:solidFill>
              </a:rPr>
              <a:t>Concat</a:t>
            </a:r>
            <a:r>
              <a:rPr kumimoji="1" lang="en-US" altLang="ko-KR" sz="1500" dirty="0">
                <a:solidFill>
                  <a:srgbClr val="FFC000"/>
                </a:solidFill>
              </a:rPr>
              <a:t> A(x) and B(y) to implement D(x, y)</a:t>
            </a:r>
          </a:p>
        </p:txBody>
      </p:sp>
      <p:cxnSp>
        <p:nvCxnSpPr>
          <p:cNvPr id="10" name="직선 화살표 연결선 9">
            <a:extLst>
              <a:ext uri="{FF2B5EF4-FFF2-40B4-BE49-F238E27FC236}">
                <a16:creationId xmlns:a16="http://schemas.microsoft.com/office/drawing/2014/main" id="{E9506F80-7076-C048-88E3-178966B03A75}"/>
              </a:ext>
            </a:extLst>
          </p:cNvPr>
          <p:cNvCxnSpPr>
            <a:cxnSpLocks/>
            <a:stCxn id="8" idx="3"/>
            <a:endCxn id="9" idx="1"/>
          </p:cNvCxnSpPr>
          <p:nvPr/>
        </p:nvCxnSpPr>
        <p:spPr>
          <a:xfrm>
            <a:off x="5613722" y="1820399"/>
            <a:ext cx="1305671" cy="31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873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err="1"/>
              <a:t>se_tutorials</a:t>
            </a:r>
            <a:r>
              <a:rPr kumimoji="1" lang="en-US" altLang="ko-KR" dirty="0"/>
              <a:t>/pix2pix/</a:t>
            </a:r>
            <a:r>
              <a:rPr kumimoji="1" lang="en-US" altLang="ko-KR" dirty="0" err="1"/>
              <a:t>model.py</a:t>
            </a:r>
            <a:r>
              <a:rPr kumimoji="1" lang="en-US" altLang="ko-KR" dirty="0"/>
              <a:t> (answer)</a:t>
            </a:r>
            <a:endParaRPr kumimoji="1" lang="ko-KR" altLang="en-US" dirty="0"/>
          </a:p>
        </p:txBody>
      </p:sp>
      <p:pic>
        <p:nvPicPr>
          <p:cNvPr id="3" name="그림 2">
            <a:extLst>
              <a:ext uri="{FF2B5EF4-FFF2-40B4-BE49-F238E27FC236}">
                <a16:creationId xmlns:a16="http://schemas.microsoft.com/office/drawing/2014/main" id="{08449C93-D007-D94D-96FA-FFB2EFA301BE}"/>
              </a:ext>
            </a:extLst>
          </p:cNvPr>
          <p:cNvPicPr>
            <a:picLocks noChangeAspect="1"/>
          </p:cNvPicPr>
          <p:nvPr/>
        </p:nvPicPr>
        <p:blipFill>
          <a:blip r:embed="rId2"/>
          <a:stretch>
            <a:fillRect/>
          </a:stretch>
        </p:blipFill>
        <p:spPr>
          <a:xfrm>
            <a:off x="341254" y="1690688"/>
            <a:ext cx="11509492" cy="3969555"/>
          </a:xfrm>
          <a:prstGeom prst="rect">
            <a:avLst/>
          </a:prstGeom>
        </p:spPr>
      </p:pic>
    </p:spTree>
    <p:extLst>
      <p:ext uri="{BB962C8B-B14F-4D97-AF65-F5344CB8AC3E}">
        <p14:creationId xmlns:p14="http://schemas.microsoft.com/office/powerpoint/2010/main" val="1546407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5FA4A07-57F9-CE46-8616-27D0B8DAA098}"/>
              </a:ext>
            </a:extLst>
          </p:cNvPr>
          <p:cNvSpPr>
            <a:spLocks noGrp="1"/>
          </p:cNvSpPr>
          <p:nvPr>
            <p:ph type="title"/>
          </p:nvPr>
        </p:nvSpPr>
        <p:spPr/>
        <p:txBody>
          <a:bodyPr/>
          <a:lstStyle/>
          <a:p>
            <a:r>
              <a:rPr kumimoji="1" lang="en-US" altLang="ko-KR" dirty="0" err="1"/>
              <a:t>CycleGAN</a:t>
            </a:r>
            <a:endParaRPr kumimoji="1" lang="ko-KR" altLang="en-US" dirty="0"/>
          </a:p>
        </p:txBody>
      </p:sp>
      <p:sp>
        <p:nvSpPr>
          <p:cNvPr id="5" name="텍스트 개체 틀 4">
            <a:extLst>
              <a:ext uri="{FF2B5EF4-FFF2-40B4-BE49-F238E27FC236}">
                <a16:creationId xmlns:a16="http://schemas.microsoft.com/office/drawing/2014/main" id="{3C156DFD-06DB-8A41-8100-54C41532A082}"/>
              </a:ext>
            </a:extLst>
          </p:cNvPr>
          <p:cNvSpPr>
            <a:spLocks noGrp="1"/>
          </p:cNvSpPr>
          <p:nvPr>
            <p:ph type="body" idx="1"/>
          </p:nvPr>
        </p:nvSpPr>
        <p:spPr/>
        <p:txBody>
          <a:bodyPr/>
          <a:lstStyle/>
          <a:p>
            <a:endParaRPr kumimoji="1" lang="ko-KR" altLang="en-US"/>
          </a:p>
        </p:txBody>
      </p:sp>
    </p:spTree>
    <p:extLst>
      <p:ext uri="{BB962C8B-B14F-4D97-AF65-F5344CB8AC3E}">
        <p14:creationId xmlns:p14="http://schemas.microsoft.com/office/powerpoint/2010/main" val="4001577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lstStyle/>
          <a:p>
            <a:r>
              <a:rPr kumimoji="1" lang="en-US" altLang="ko-KR" sz="3000" dirty="0"/>
              <a:t>paper:</a:t>
            </a:r>
            <a:r>
              <a:rPr kumimoji="1" lang="en-US" altLang="ko-KR" dirty="0"/>
              <a:t> Unpaired Image-to-Image Translation using Cycle-Consistent Adversarial Networks</a:t>
            </a:r>
            <a:endParaRPr kumimoji="1" lang="ko-KR" altLang="en-US" dirty="0"/>
          </a:p>
        </p:txBody>
      </p:sp>
      <p:sp>
        <p:nvSpPr>
          <p:cNvPr id="5" name="내용 개체 틀 4">
            <a:extLst>
              <a:ext uri="{FF2B5EF4-FFF2-40B4-BE49-F238E27FC236}">
                <a16:creationId xmlns:a16="http://schemas.microsoft.com/office/drawing/2014/main" id="{1C1BA74F-7122-714B-B9D7-40D37790FDD5}"/>
              </a:ext>
            </a:extLst>
          </p:cNvPr>
          <p:cNvSpPr>
            <a:spLocks noGrp="1"/>
          </p:cNvSpPr>
          <p:nvPr>
            <p:ph idx="1"/>
          </p:nvPr>
        </p:nvSpPr>
        <p:spPr>
          <a:xfrm>
            <a:off x="838201" y="1825625"/>
            <a:ext cx="6037161" cy="4097745"/>
          </a:xfrm>
        </p:spPr>
        <p:txBody>
          <a:bodyPr/>
          <a:lstStyle/>
          <a:p>
            <a:r>
              <a:rPr kumimoji="1" lang="en-US" altLang="ko-KR" dirty="0">
                <a:hlinkClick r:id="rId2"/>
              </a:rPr>
              <a:t>Zhu et al.</a:t>
            </a:r>
            <a:endParaRPr kumimoji="1" lang="en-US" altLang="ko-KR" dirty="0"/>
          </a:p>
          <a:p>
            <a:r>
              <a:rPr kumimoji="1" lang="en-US" altLang="ko-KR" dirty="0" err="1"/>
              <a:t>CycleGAN</a:t>
            </a:r>
            <a:r>
              <a:rPr kumimoji="1" lang="en-US" altLang="ko-KR" dirty="0"/>
              <a:t> =&gt; Cycle Consistency Loss</a:t>
            </a:r>
          </a:p>
          <a:p>
            <a:endParaRPr kumimoji="1" lang="ko-KR" altLang="en-US" dirty="0"/>
          </a:p>
        </p:txBody>
      </p:sp>
      <p:pic>
        <p:nvPicPr>
          <p:cNvPr id="3" name="그림 2">
            <a:extLst>
              <a:ext uri="{FF2B5EF4-FFF2-40B4-BE49-F238E27FC236}">
                <a16:creationId xmlns:a16="http://schemas.microsoft.com/office/drawing/2014/main" id="{DB111FF2-0A7D-9B48-9409-5AF0C4CFBBEA}"/>
              </a:ext>
            </a:extLst>
          </p:cNvPr>
          <p:cNvPicPr>
            <a:picLocks noChangeAspect="1"/>
          </p:cNvPicPr>
          <p:nvPr/>
        </p:nvPicPr>
        <p:blipFill>
          <a:blip r:embed="rId3"/>
          <a:stretch>
            <a:fillRect/>
          </a:stretch>
        </p:blipFill>
        <p:spPr>
          <a:xfrm>
            <a:off x="7913304" y="2145710"/>
            <a:ext cx="3033243" cy="2174272"/>
          </a:xfrm>
          <a:prstGeom prst="rect">
            <a:avLst/>
          </a:prstGeom>
        </p:spPr>
      </p:pic>
      <p:pic>
        <p:nvPicPr>
          <p:cNvPr id="10" name="그림 9">
            <a:extLst>
              <a:ext uri="{FF2B5EF4-FFF2-40B4-BE49-F238E27FC236}">
                <a16:creationId xmlns:a16="http://schemas.microsoft.com/office/drawing/2014/main" id="{866A6D38-BE31-6A49-939C-03ADA3886B0D}"/>
              </a:ext>
            </a:extLst>
          </p:cNvPr>
          <p:cNvPicPr>
            <a:picLocks noChangeAspect="1"/>
          </p:cNvPicPr>
          <p:nvPr/>
        </p:nvPicPr>
        <p:blipFill>
          <a:blip r:embed="rId4"/>
          <a:stretch>
            <a:fillRect/>
          </a:stretch>
        </p:blipFill>
        <p:spPr>
          <a:xfrm>
            <a:off x="1111859" y="3190647"/>
            <a:ext cx="5763503" cy="1129335"/>
          </a:xfrm>
          <a:prstGeom prst="rect">
            <a:avLst/>
          </a:prstGeom>
        </p:spPr>
      </p:pic>
      <p:pic>
        <p:nvPicPr>
          <p:cNvPr id="12" name="그림 11">
            <a:extLst>
              <a:ext uri="{FF2B5EF4-FFF2-40B4-BE49-F238E27FC236}">
                <a16:creationId xmlns:a16="http://schemas.microsoft.com/office/drawing/2014/main" id="{18CA3978-1D84-C245-A45B-13B198402315}"/>
              </a:ext>
            </a:extLst>
          </p:cNvPr>
          <p:cNvPicPr>
            <a:picLocks noChangeAspect="1"/>
          </p:cNvPicPr>
          <p:nvPr/>
        </p:nvPicPr>
        <p:blipFill>
          <a:blip r:embed="rId5"/>
          <a:stretch>
            <a:fillRect/>
          </a:stretch>
        </p:blipFill>
        <p:spPr>
          <a:xfrm>
            <a:off x="1183114" y="4611410"/>
            <a:ext cx="5145605" cy="1311959"/>
          </a:xfrm>
          <a:prstGeom prst="rect">
            <a:avLst/>
          </a:prstGeom>
        </p:spPr>
      </p:pic>
      <p:sp>
        <p:nvSpPr>
          <p:cNvPr id="14" name="TextBox 13">
            <a:extLst>
              <a:ext uri="{FF2B5EF4-FFF2-40B4-BE49-F238E27FC236}">
                <a16:creationId xmlns:a16="http://schemas.microsoft.com/office/drawing/2014/main" id="{E829C850-118B-B343-AA8F-D963ED5BE42C}"/>
              </a:ext>
            </a:extLst>
          </p:cNvPr>
          <p:cNvSpPr txBox="1"/>
          <p:nvPr/>
        </p:nvSpPr>
        <p:spPr>
          <a:xfrm>
            <a:off x="1706302" y="5247672"/>
            <a:ext cx="1598985" cy="323165"/>
          </a:xfrm>
          <a:prstGeom prst="rect">
            <a:avLst/>
          </a:prstGeom>
          <a:noFill/>
        </p:spPr>
        <p:txBody>
          <a:bodyPr wrap="square" rtlCol="0">
            <a:spAutoFit/>
          </a:bodyPr>
          <a:lstStyle/>
          <a:p>
            <a:r>
              <a:rPr kumimoji="1" lang="en-US" altLang="ko-KR" sz="1500" dirty="0">
                <a:solidFill>
                  <a:srgbClr val="FF0000"/>
                </a:solidFill>
              </a:rPr>
              <a:t>Full Loss </a:t>
            </a:r>
          </a:p>
        </p:txBody>
      </p:sp>
      <p:sp>
        <p:nvSpPr>
          <p:cNvPr id="15" name="타원 14">
            <a:extLst>
              <a:ext uri="{FF2B5EF4-FFF2-40B4-BE49-F238E27FC236}">
                <a16:creationId xmlns:a16="http://schemas.microsoft.com/office/drawing/2014/main" id="{9CA7C0AB-341E-C04E-9EE4-9AF5C4F1FA08}"/>
              </a:ext>
            </a:extLst>
          </p:cNvPr>
          <p:cNvSpPr/>
          <p:nvPr/>
        </p:nvSpPr>
        <p:spPr>
          <a:xfrm>
            <a:off x="1111859" y="4564160"/>
            <a:ext cx="2281890" cy="6835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3335246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err="1"/>
              <a:t>se_tutorials</a:t>
            </a:r>
            <a:r>
              <a:rPr kumimoji="1" lang="en-US" altLang="ko-KR" dirty="0"/>
              <a:t>/</a:t>
            </a:r>
            <a:r>
              <a:rPr kumimoji="1" lang="en-US" altLang="ko-KR" dirty="0" err="1"/>
              <a:t>cyclegan</a:t>
            </a:r>
            <a:r>
              <a:rPr kumimoji="1" lang="en-US" altLang="ko-KR" dirty="0"/>
              <a:t>/</a:t>
            </a:r>
            <a:r>
              <a:rPr kumimoji="1" lang="en-US" altLang="ko-KR" dirty="0" err="1"/>
              <a:t>model.py</a:t>
            </a:r>
            <a:endParaRPr kumimoji="1" lang="ko-KR" altLang="en-US" dirty="0"/>
          </a:p>
        </p:txBody>
      </p:sp>
      <p:pic>
        <p:nvPicPr>
          <p:cNvPr id="4" name="그림 3">
            <a:extLst>
              <a:ext uri="{FF2B5EF4-FFF2-40B4-BE49-F238E27FC236}">
                <a16:creationId xmlns:a16="http://schemas.microsoft.com/office/drawing/2014/main" id="{E1ABC127-4955-814A-ACDC-E80AE767182A}"/>
              </a:ext>
            </a:extLst>
          </p:cNvPr>
          <p:cNvPicPr>
            <a:picLocks noChangeAspect="1"/>
          </p:cNvPicPr>
          <p:nvPr/>
        </p:nvPicPr>
        <p:blipFill>
          <a:blip r:embed="rId2"/>
          <a:stretch>
            <a:fillRect/>
          </a:stretch>
        </p:blipFill>
        <p:spPr>
          <a:xfrm>
            <a:off x="313239" y="1493917"/>
            <a:ext cx="8856815" cy="4710113"/>
          </a:xfrm>
          <a:prstGeom prst="rect">
            <a:avLst/>
          </a:prstGeom>
        </p:spPr>
      </p:pic>
      <p:sp>
        <p:nvSpPr>
          <p:cNvPr id="11" name="직사각형 10">
            <a:extLst>
              <a:ext uri="{FF2B5EF4-FFF2-40B4-BE49-F238E27FC236}">
                <a16:creationId xmlns:a16="http://schemas.microsoft.com/office/drawing/2014/main" id="{6EF233E7-91B8-E843-AA51-905E7A2E00D4}"/>
              </a:ext>
            </a:extLst>
          </p:cNvPr>
          <p:cNvSpPr/>
          <p:nvPr/>
        </p:nvSpPr>
        <p:spPr>
          <a:xfrm>
            <a:off x="1759880" y="1936649"/>
            <a:ext cx="5046034" cy="366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TextBox 11">
            <a:extLst>
              <a:ext uri="{FF2B5EF4-FFF2-40B4-BE49-F238E27FC236}">
                <a16:creationId xmlns:a16="http://schemas.microsoft.com/office/drawing/2014/main" id="{2DCA3B0A-B5D6-9C44-8F9D-9332E55B4E55}"/>
              </a:ext>
            </a:extLst>
          </p:cNvPr>
          <p:cNvSpPr txBox="1"/>
          <p:nvPr/>
        </p:nvSpPr>
        <p:spPr>
          <a:xfrm>
            <a:off x="7348277" y="1936649"/>
            <a:ext cx="1808556" cy="553998"/>
          </a:xfrm>
          <a:prstGeom prst="rect">
            <a:avLst/>
          </a:prstGeom>
          <a:noFill/>
        </p:spPr>
        <p:txBody>
          <a:bodyPr wrap="square" rtlCol="0">
            <a:spAutoFit/>
          </a:bodyPr>
          <a:lstStyle/>
          <a:p>
            <a:r>
              <a:rPr kumimoji="1" lang="en-US" altLang="ko-KR" sz="1500" dirty="0">
                <a:solidFill>
                  <a:srgbClr val="FFC000"/>
                </a:solidFill>
              </a:rPr>
              <a:t>Cycle Consistency Loss</a:t>
            </a:r>
          </a:p>
        </p:txBody>
      </p:sp>
      <p:cxnSp>
        <p:nvCxnSpPr>
          <p:cNvPr id="13" name="직선 화살표 연결선 12">
            <a:extLst>
              <a:ext uri="{FF2B5EF4-FFF2-40B4-BE49-F238E27FC236}">
                <a16:creationId xmlns:a16="http://schemas.microsoft.com/office/drawing/2014/main" id="{4F1B3AC3-3B84-D349-9D41-49BE37C446CA}"/>
              </a:ext>
            </a:extLst>
          </p:cNvPr>
          <p:cNvCxnSpPr>
            <a:cxnSpLocks/>
            <a:stCxn id="11" idx="3"/>
            <a:endCxn id="12" idx="1"/>
          </p:cNvCxnSpPr>
          <p:nvPr/>
        </p:nvCxnSpPr>
        <p:spPr>
          <a:xfrm>
            <a:off x="6805914" y="2120006"/>
            <a:ext cx="542363" cy="93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연결선[R] 18">
            <a:extLst>
              <a:ext uri="{FF2B5EF4-FFF2-40B4-BE49-F238E27FC236}">
                <a16:creationId xmlns:a16="http://schemas.microsoft.com/office/drawing/2014/main" id="{6A0FB386-8F68-EA43-9F62-46BF3375A6A3}"/>
              </a:ext>
            </a:extLst>
          </p:cNvPr>
          <p:cNvCxnSpPr>
            <a:cxnSpLocks/>
          </p:cNvCxnSpPr>
          <p:nvPr/>
        </p:nvCxnSpPr>
        <p:spPr>
          <a:xfrm>
            <a:off x="1863525" y="1918047"/>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6777891B-97DE-5045-B1D7-80E91AE51F60}"/>
              </a:ext>
            </a:extLst>
          </p:cNvPr>
          <p:cNvCxnSpPr>
            <a:cxnSpLocks/>
          </p:cNvCxnSpPr>
          <p:nvPr/>
        </p:nvCxnSpPr>
        <p:spPr>
          <a:xfrm>
            <a:off x="1863525" y="2331059"/>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직선 연결선[R] 20">
            <a:extLst>
              <a:ext uri="{FF2B5EF4-FFF2-40B4-BE49-F238E27FC236}">
                <a16:creationId xmlns:a16="http://schemas.microsoft.com/office/drawing/2014/main" id="{B4D8578D-50D2-D741-BF3A-A23B3C2402FD}"/>
              </a:ext>
            </a:extLst>
          </p:cNvPr>
          <p:cNvCxnSpPr>
            <a:cxnSpLocks/>
          </p:cNvCxnSpPr>
          <p:nvPr/>
        </p:nvCxnSpPr>
        <p:spPr>
          <a:xfrm>
            <a:off x="3183039" y="5571970"/>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4F61F27B-35F7-7F42-99EB-14DF66B2E3E3}"/>
              </a:ext>
            </a:extLst>
          </p:cNvPr>
          <p:cNvCxnSpPr>
            <a:cxnSpLocks/>
          </p:cNvCxnSpPr>
          <p:nvPr/>
        </p:nvCxnSpPr>
        <p:spPr>
          <a:xfrm>
            <a:off x="3183039" y="5768740"/>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627A7EED-AAFC-EA44-9484-16BF39E4A4E5}"/>
              </a:ext>
            </a:extLst>
          </p:cNvPr>
          <p:cNvCxnSpPr>
            <a:cxnSpLocks/>
          </p:cNvCxnSpPr>
          <p:nvPr/>
        </p:nvCxnSpPr>
        <p:spPr>
          <a:xfrm>
            <a:off x="2789499" y="5977084"/>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440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err="1"/>
              <a:t>se_tutorials</a:t>
            </a:r>
            <a:r>
              <a:rPr kumimoji="1" lang="en-US" altLang="ko-KR" dirty="0"/>
              <a:t>/</a:t>
            </a:r>
            <a:r>
              <a:rPr kumimoji="1" lang="en-US" altLang="ko-KR" dirty="0" err="1"/>
              <a:t>cyclegan</a:t>
            </a:r>
            <a:r>
              <a:rPr kumimoji="1" lang="en-US" altLang="ko-KR" dirty="0"/>
              <a:t>/</a:t>
            </a:r>
            <a:r>
              <a:rPr kumimoji="1" lang="en-US" altLang="ko-KR" dirty="0" err="1"/>
              <a:t>model.py</a:t>
            </a:r>
            <a:r>
              <a:rPr kumimoji="1" lang="en-US" altLang="ko-KR" dirty="0"/>
              <a:t> (answer)</a:t>
            </a:r>
            <a:endParaRPr kumimoji="1" lang="ko-KR" altLang="en-US" dirty="0"/>
          </a:p>
        </p:txBody>
      </p:sp>
      <p:pic>
        <p:nvPicPr>
          <p:cNvPr id="3" name="그림 2">
            <a:extLst>
              <a:ext uri="{FF2B5EF4-FFF2-40B4-BE49-F238E27FC236}">
                <a16:creationId xmlns:a16="http://schemas.microsoft.com/office/drawing/2014/main" id="{48DC6056-2B7F-6044-8108-2E75394FDC12}"/>
              </a:ext>
            </a:extLst>
          </p:cNvPr>
          <p:cNvPicPr>
            <a:picLocks noChangeAspect="1"/>
          </p:cNvPicPr>
          <p:nvPr/>
        </p:nvPicPr>
        <p:blipFill>
          <a:blip r:embed="rId2"/>
          <a:stretch>
            <a:fillRect/>
          </a:stretch>
        </p:blipFill>
        <p:spPr>
          <a:xfrm>
            <a:off x="417412" y="1447619"/>
            <a:ext cx="9206144" cy="4802187"/>
          </a:xfrm>
          <a:prstGeom prst="rect">
            <a:avLst/>
          </a:prstGeom>
        </p:spPr>
      </p:pic>
    </p:spTree>
    <p:extLst>
      <p:ext uri="{BB962C8B-B14F-4D97-AF65-F5344CB8AC3E}">
        <p14:creationId xmlns:p14="http://schemas.microsoft.com/office/powerpoint/2010/main" val="658106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5FA4A07-57F9-CE46-8616-27D0B8DAA098}"/>
              </a:ext>
            </a:extLst>
          </p:cNvPr>
          <p:cNvSpPr>
            <a:spLocks noGrp="1"/>
          </p:cNvSpPr>
          <p:nvPr>
            <p:ph type="title"/>
          </p:nvPr>
        </p:nvSpPr>
        <p:spPr/>
        <p:txBody>
          <a:bodyPr/>
          <a:lstStyle/>
          <a:p>
            <a:r>
              <a:rPr kumimoji="1" lang="en-US" altLang="ko-KR" dirty="0"/>
              <a:t>SRGAN</a:t>
            </a:r>
            <a:endParaRPr kumimoji="1" lang="ko-KR" altLang="en-US" dirty="0"/>
          </a:p>
        </p:txBody>
      </p:sp>
      <p:sp>
        <p:nvSpPr>
          <p:cNvPr id="5" name="텍스트 개체 틀 4">
            <a:extLst>
              <a:ext uri="{FF2B5EF4-FFF2-40B4-BE49-F238E27FC236}">
                <a16:creationId xmlns:a16="http://schemas.microsoft.com/office/drawing/2014/main" id="{3C156DFD-06DB-8A41-8100-54C41532A082}"/>
              </a:ext>
            </a:extLst>
          </p:cNvPr>
          <p:cNvSpPr>
            <a:spLocks noGrp="1"/>
          </p:cNvSpPr>
          <p:nvPr>
            <p:ph type="body" idx="1"/>
          </p:nvPr>
        </p:nvSpPr>
        <p:spPr/>
        <p:txBody>
          <a:bodyPr/>
          <a:lstStyle/>
          <a:p>
            <a:endParaRPr kumimoji="1" lang="ko-KR" altLang="en-US"/>
          </a:p>
        </p:txBody>
      </p:sp>
    </p:spTree>
    <p:extLst>
      <p:ext uri="{BB962C8B-B14F-4D97-AF65-F5344CB8AC3E}">
        <p14:creationId xmlns:p14="http://schemas.microsoft.com/office/powerpoint/2010/main" val="4055875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lstStyle/>
          <a:p>
            <a:r>
              <a:rPr kumimoji="1" lang="en-US" altLang="ko-KR" sz="3000" dirty="0"/>
              <a:t>paper:</a:t>
            </a:r>
            <a:r>
              <a:rPr kumimoji="1" lang="en-US" altLang="ko-KR" dirty="0"/>
              <a:t> Auto-Encoding Variational Bayes</a:t>
            </a:r>
            <a:endParaRPr kumimoji="1" lang="ko-KR" altLang="en-US" dirty="0"/>
          </a:p>
        </p:txBody>
      </p:sp>
      <p:sp>
        <p:nvSpPr>
          <p:cNvPr id="5" name="내용 개체 틀 4">
            <a:extLst>
              <a:ext uri="{FF2B5EF4-FFF2-40B4-BE49-F238E27FC236}">
                <a16:creationId xmlns:a16="http://schemas.microsoft.com/office/drawing/2014/main" id="{1C1BA74F-7122-714B-B9D7-40D37790FDD5}"/>
              </a:ext>
            </a:extLst>
          </p:cNvPr>
          <p:cNvSpPr>
            <a:spLocks noGrp="1"/>
          </p:cNvSpPr>
          <p:nvPr>
            <p:ph idx="1"/>
          </p:nvPr>
        </p:nvSpPr>
        <p:spPr/>
        <p:txBody>
          <a:bodyPr/>
          <a:lstStyle/>
          <a:p>
            <a:r>
              <a:rPr kumimoji="1" lang="en-US" altLang="ko-KR" dirty="0">
                <a:hlinkClick r:id="rId2"/>
              </a:rPr>
              <a:t>Kingma et al.</a:t>
            </a:r>
            <a:endParaRPr kumimoji="1" lang="en-US" altLang="ko-KR" dirty="0"/>
          </a:p>
          <a:p>
            <a:endParaRPr kumimoji="1" lang="ko-KR" altLang="en-US" dirty="0"/>
          </a:p>
        </p:txBody>
      </p:sp>
      <p:pic>
        <p:nvPicPr>
          <p:cNvPr id="2" name="그림 1">
            <a:extLst>
              <a:ext uri="{FF2B5EF4-FFF2-40B4-BE49-F238E27FC236}">
                <a16:creationId xmlns:a16="http://schemas.microsoft.com/office/drawing/2014/main" id="{AE4F86F4-7DB7-BE47-B2A5-3BA65EC29F1F}"/>
              </a:ext>
            </a:extLst>
          </p:cNvPr>
          <p:cNvPicPr>
            <a:picLocks noChangeAspect="1"/>
          </p:cNvPicPr>
          <p:nvPr/>
        </p:nvPicPr>
        <p:blipFill>
          <a:blip r:embed="rId3"/>
          <a:stretch>
            <a:fillRect/>
          </a:stretch>
        </p:blipFill>
        <p:spPr>
          <a:xfrm>
            <a:off x="2140204" y="2446832"/>
            <a:ext cx="6942836" cy="3611475"/>
          </a:xfrm>
          <a:prstGeom prst="rect">
            <a:avLst/>
          </a:prstGeom>
        </p:spPr>
      </p:pic>
    </p:spTree>
    <p:extLst>
      <p:ext uri="{BB962C8B-B14F-4D97-AF65-F5344CB8AC3E}">
        <p14:creationId xmlns:p14="http://schemas.microsoft.com/office/powerpoint/2010/main" val="2550778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normAutofit fontScale="90000"/>
          </a:bodyPr>
          <a:lstStyle/>
          <a:p>
            <a:r>
              <a:rPr kumimoji="1" lang="en-US" altLang="ko-KR" sz="3000" dirty="0"/>
              <a:t>paper:</a:t>
            </a:r>
            <a:r>
              <a:rPr kumimoji="1" lang="en-US" altLang="ko-KR" dirty="0"/>
              <a:t> Photo-realistic single image super-resolution using a generative adversarial network</a:t>
            </a:r>
            <a:endParaRPr kumimoji="1" lang="ko-KR" altLang="en-US" dirty="0"/>
          </a:p>
        </p:txBody>
      </p:sp>
      <p:sp>
        <p:nvSpPr>
          <p:cNvPr id="5" name="내용 개체 틀 4">
            <a:extLst>
              <a:ext uri="{FF2B5EF4-FFF2-40B4-BE49-F238E27FC236}">
                <a16:creationId xmlns:a16="http://schemas.microsoft.com/office/drawing/2014/main" id="{1C1BA74F-7122-714B-B9D7-40D37790FDD5}"/>
              </a:ext>
            </a:extLst>
          </p:cNvPr>
          <p:cNvSpPr>
            <a:spLocks noGrp="1"/>
          </p:cNvSpPr>
          <p:nvPr>
            <p:ph idx="1"/>
          </p:nvPr>
        </p:nvSpPr>
        <p:spPr>
          <a:xfrm>
            <a:off x="838201" y="1825625"/>
            <a:ext cx="4995440" cy="4097745"/>
          </a:xfrm>
        </p:spPr>
        <p:txBody>
          <a:bodyPr/>
          <a:lstStyle/>
          <a:p>
            <a:r>
              <a:rPr kumimoji="1" lang="en-US" altLang="ko-KR" dirty="0">
                <a:hlinkClick r:id="rId2"/>
              </a:rPr>
              <a:t>Ledig et al.</a:t>
            </a:r>
            <a:endParaRPr kumimoji="1" lang="en-US" altLang="ko-KR" dirty="0"/>
          </a:p>
          <a:p>
            <a:r>
              <a:rPr kumimoji="1" lang="en-US" altLang="ko-KR" dirty="0"/>
              <a:t>Train an SR network(Generator) using GAN algorithm. </a:t>
            </a:r>
          </a:p>
          <a:p>
            <a:endParaRPr kumimoji="1" lang="en-US" altLang="ko-KR" dirty="0"/>
          </a:p>
          <a:p>
            <a:endParaRPr kumimoji="1" lang="en-US" altLang="ko-KR" dirty="0"/>
          </a:p>
          <a:p>
            <a:pPr marL="0" indent="0">
              <a:buNone/>
            </a:pPr>
            <a:endParaRPr kumimoji="1" lang="en-US" altLang="ko-KR" dirty="0"/>
          </a:p>
          <a:p>
            <a:endParaRPr kumimoji="1" lang="ko-KR" altLang="en-US" dirty="0"/>
          </a:p>
        </p:txBody>
      </p:sp>
      <p:pic>
        <p:nvPicPr>
          <p:cNvPr id="2" name="그림 1">
            <a:extLst>
              <a:ext uri="{FF2B5EF4-FFF2-40B4-BE49-F238E27FC236}">
                <a16:creationId xmlns:a16="http://schemas.microsoft.com/office/drawing/2014/main" id="{953D523B-1AB5-5E45-9258-41AAF6D9BF0C}"/>
              </a:ext>
            </a:extLst>
          </p:cNvPr>
          <p:cNvPicPr>
            <a:picLocks noChangeAspect="1"/>
          </p:cNvPicPr>
          <p:nvPr/>
        </p:nvPicPr>
        <p:blipFill>
          <a:blip r:embed="rId3"/>
          <a:stretch>
            <a:fillRect/>
          </a:stretch>
        </p:blipFill>
        <p:spPr>
          <a:xfrm>
            <a:off x="838201" y="3314273"/>
            <a:ext cx="5430697" cy="1019206"/>
          </a:xfrm>
          <a:prstGeom prst="rect">
            <a:avLst/>
          </a:prstGeom>
        </p:spPr>
      </p:pic>
      <p:cxnSp>
        <p:nvCxnSpPr>
          <p:cNvPr id="11" name="직선 연결선[R] 10">
            <a:extLst>
              <a:ext uri="{FF2B5EF4-FFF2-40B4-BE49-F238E27FC236}">
                <a16:creationId xmlns:a16="http://schemas.microsoft.com/office/drawing/2014/main" id="{A7F00F6B-DCA1-3A4C-9EC4-1B2A8A744B88}"/>
              </a:ext>
            </a:extLst>
          </p:cNvPr>
          <p:cNvCxnSpPr>
            <a:cxnSpLocks/>
          </p:cNvCxnSpPr>
          <p:nvPr/>
        </p:nvCxnSpPr>
        <p:spPr>
          <a:xfrm>
            <a:off x="4646877" y="3754745"/>
            <a:ext cx="5131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직선 연결선[R] 12">
            <a:extLst>
              <a:ext uri="{FF2B5EF4-FFF2-40B4-BE49-F238E27FC236}">
                <a16:creationId xmlns:a16="http://schemas.microsoft.com/office/drawing/2014/main" id="{DE0CF5CE-B754-0441-884F-1020195D19AF}"/>
              </a:ext>
            </a:extLst>
          </p:cNvPr>
          <p:cNvCxnSpPr>
            <a:cxnSpLocks/>
          </p:cNvCxnSpPr>
          <p:nvPr/>
        </p:nvCxnSpPr>
        <p:spPr>
          <a:xfrm>
            <a:off x="5513048" y="4242811"/>
            <a:ext cx="5131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27C5D50D-660F-FD43-ACD4-01426229A944}"/>
              </a:ext>
            </a:extLst>
          </p:cNvPr>
          <p:cNvPicPr>
            <a:picLocks noChangeAspect="1"/>
          </p:cNvPicPr>
          <p:nvPr/>
        </p:nvPicPr>
        <p:blipFill>
          <a:blip r:embed="rId4"/>
          <a:stretch>
            <a:fillRect/>
          </a:stretch>
        </p:blipFill>
        <p:spPr>
          <a:xfrm>
            <a:off x="6528121" y="1838738"/>
            <a:ext cx="5548135" cy="2948872"/>
          </a:xfrm>
          <a:prstGeom prst="rect">
            <a:avLst/>
          </a:prstGeom>
        </p:spPr>
      </p:pic>
    </p:spTree>
    <p:extLst>
      <p:ext uri="{BB962C8B-B14F-4D97-AF65-F5344CB8AC3E}">
        <p14:creationId xmlns:p14="http://schemas.microsoft.com/office/powerpoint/2010/main" val="213110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err="1"/>
              <a:t>se_tutorials</a:t>
            </a:r>
            <a:r>
              <a:rPr kumimoji="1" lang="en-US" altLang="ko-KR" dirty="0"/>
              <a:t>/</a:t>
            </a:r>
            <a:r>
              <a:rPr kumimoji="1" lang="en-US" altLang="ko-KR" dirty="0" err="1"/>
              <a:t>srgan</a:t>
            </a:r>
            <a:r>
              <a:rPr kumimoji="1" lang="en-US" altLang="ko-KR" dirty="0"/>
              <a:t>/</a:t>
            </a:r>
            <a:r>
              <a:rPr kumimoji="1" lang="en-US" altLang="ko-KR" dirty="0" err="1"/>
              <a:t>srgan.py</a:t>
            </a:r>
            <a:endParaRPr kumimoji="1" lang="ko-KR" altLang="en-US" dirty="0"/>
          </a:p>
        </p:txBody>
      </p:sp>
      <p:pic>
        <p:nvPicPr>
          <p:cNvPr id="3" name="그림 2">
            <a:extLst>
              <a:ext uri="{FF2B5EF4-FFF2-40B4-BE49-F238E27FC236}">
                <a16:creationId xmlns:a16="http://schemas.microsoft.com/office/drawing/2014/main" id="{6A9A3494-0A51-FC4E-AD1E-B7BA675E634A}"/>
              </a:ext>
            </a:extLst>
          </p:cNvPr>
          <p:cNvPicPr>
            <a:picLocks noChangeAspect="1"/>
          </p:cNvPicPr>
          <p:nvPr/>
        </p:nvPicPr>
        <p:blipFill>
          <a:blip r:embed="rId2"/>
          <a:stretch>
            <a:fillRect/>
          </a:stretch>
        </p:blipFill>
        <p:spPr>
          <a:xfrm>
            <a:off x="370388" y="2055024"/>
            <a:ext cx="10238667" cy="726883"/>
          </a:xfrm>
          <a:prstGeom prst="rect">
            <a:avLst/>
          </a:prstGeom>
        </p:spPr>
      </p:pic>
      <p:sp>
        <p:nvSpPr>
          <p:cNvPr id="5" name="TextBox 4">
            <a:extLst>
              <a:ext uri="{FF2B5EF4-FFF2-40B4-BE49-F238E27FC236}">
                <a16:creationId xmlns:a16="http://schemas.microsoft.com/office/drawing/2014/main" id="{7D8537BA-852E-A14B-9087-FF000FE32CC8}"/>
              </a:ext>
            </a:extLst>
          </p:cNvPr>
          <p:cNvSpPr txBox="1"/>
          <p:nvPr/>
        </p:nvSpPr>
        <p:spPr>
          <a:xfrm>
            <a:off x="567159" y="1597306"/>
            <a:ext cx="2835798" cy="369332"/>
          </a:xfrm>
          <a:prstGeom prst="rect">
            <a:avLst/>
          </a:prstGeom>
          <a:noFill/>
        </p:spPr>
        <p:txBody>
          <a:bodyPr wrap="square" rtlCol="0">
            <a:spAutoFit/>
          </a:bodyPr>
          <a:lstStyle/>
          <a:p>
            <a:r>
              <a:rPr kumimoji="1" lang="en-US" altLang="ko-KR" dirty="0">
                <a:solidFill>
                  <a:srgbClr val="FF0000"/>
                </a:solidFill>
              </a:rPr>
              <a:t>Inside Generator class</a:t>
            </a:r>
            <a:endParaRPr kumimoji="1" lang="ko-KR" altLang="en-US" dirty="0">
              <a:solidFill>
                <a:srgbClr val="FF0000"/>
              </a:solidFill>
            </a:endParaRPr>
          </a:p>
        </p:txBody>
      </p:sp>
      <p:sp>
        <p:nvSpPr>
          <p:cNvPr id="7" name="TextBox 6">
            <a:extLst>
              <a:ext uri="{FF2B5EF4-FFF2-40B4-BE49-F238E27FC236}">
                <a16:creationId xmlns:a16="http://schemas.microsoft.com/office/drawing/2014/main" id="{DB7DFAC1-1CEA-B641-AF52-81DF4268EA05}"/>
              </a:ext>
            </a:extLst>
          </p:cNvPr>
          <p:cNvSpPr txBox="1"/>
          <p:nvPr/>
        </p:nvSpPr>
        <p:spPr>
          <a:xfrm>
            <a:off x="567159" y="3429000"/>
            <a:ext cx="2835798" cy="369332"/>
          </a:xfrm>
          <a:prstGeom prst="rect">
            <a:avLst/>
          </a:prstGeom>
          <a:noFill/>
        </p:spPr>
        <p:txBody>
          <a:bodyPr wrap="square" rtlCol="0">
            <a:spAutoFit/>
          </a:bodyPr>
          <a:lstStyle/>
          <a:p>
            <a:r>
              <a:rPr kumimoji="1" lang="en-US" altLang="ko-KR" dirty="0">
                <a:solidFill>
                  <a:srgbClr val="FF0000"/>
                </a:solidFill>
              </a:rPr>
              <a:t>Inside Discriminator class</a:t>
            </a:r>
            <a:endParaRPr kumimoji="1" lang="ko-KR" altLang="en-US" dirty="0">
              <a:solidFill>
                <a:srgbClr val="FF0000"/>
              </a:solidFill>
            </a:endParaRPr>
          </a:p>
        </p:txBody>
      </p:sp>
      <p:pic>
        <p:nvPicPr>
          <p:cNvPr id="10" name="그림 9">
            <a:extLst>
              <a:ext uri="{FF2B5EF4-FFF2-40B4-BE49-F238E27FC236}">
                <a16:creationId xmlns:a16="http://schemas.microsoft.com/office/drawing/2014/main" id="{C9F2E0E7-BD63-424E-BCC2-E866C8FA29DE}"/>
              </a:ext>
            </a:extLst>
          </p:cNvPr>
          <p:cNvPicPr>
            <a:picLocks noChangeAspect="1"/>
          </p:cNvPicPr>
          <p:nvPr/>
        </p:nvPicPr>
        <p:blipFill>
          <a:blip r:embed="rId3"/>
          <a:stretch>
            <a:fillRect/>
          </a:stretch>
        </p:blipFill>
        <p:spPr>
          <a:xfrm>
            <a:off x="370388" y="3798332"/>
            <a:ext cx="7336866" cy="1086184"/>
          </a:xfrm>
          <a:prstGeom prst="rect">
            <a:avLst/>
          </a:prstGeom>
        </p:spPr>
      </p:pic>
      <p:cxnSp>
        <p:nvCxnSpPr>
          <p:cNvPr id="11" name="직선 연결선[R] 10">
            <a:extLst>
              <a:ext uri="{FF2B5EF4-FFF2-40B4-BE49-F238E27FC236}">
                <a16:creationId xmlns:a16="http://schemas.microsoft.com/office/drawing/2014/main" id="{E24CC944-1820-FD41-9BBA-FDE14717F9D2}"/>
              </a:ext>
            </a:extLst>
          </p:cNvPr>
          <p:cNvCxnSpPr>
            <a:cxnSpLocks/>
          </p:cNvCxnSpPr>
          <p:nvPr/>
        </p:nvCxnSpPr>
        <p:spPr>
          <a:xfrm>
            <a:off x="2060295" y="4310329"/>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R] 11">
            <a:extLst>
              <a:ext uri="{FF2B5EF4-FFF2-40B4-BE49-F238E27FC236}">
                <a16:creationId xmlns:a16="http://schemas.microsoft.com/office/drawing/2014/main" id="{2B4C9EF4-130D-0B4F-ADC0-FE49EC545C14}"/>
              </a:ext>
            </a:extLst>
          </p:cNvPr>
          <p:cNvCxnSpPr>
            <a:cxnSpLocks/>
          </p:cNvCxnSpPr>
          <p:nvPr/>
        </p:nvCxnSpPr>
        <p:spPr>
          <a:xfrm>
            <a:off x="2060295" y="4520603"/>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430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err="1"/>
              <a:t>se_tutorials</a:t>
            </a:r>
            <a:r>
              <a:rPr kumimoji="1" lang="en-US" altLang="ko-KR" dirty="0"/>
              <a:t>/</a:t>
            </a:r>
            <a:r>
              <a:rPr kumimoji="1" lang="en-US" altLang="ko-KR" dirty="0" err="1"/>
              <a:t>srgan</a:t>
            </a:r>
            <a:r>
              <a:rPr kumimoji="1" lang="en-US" altLang="ko-KR" dirty="0"/>
              <a:t>/</a:t>
            </a:r>
            <a:r>
              <a:rPr kumimoji="1" lang="en-US" altLang="ko-KR" dirty="0" err="1"/>
              <a:t>srgan.py</a:t>
            </a:r>
            <a:r>
              <a:rPr kumimoji="1" lang="en-US" altLang="ko-KR" dirty="0"/>
              <a:t> (answer)</a:t>
            </a:r>
            <a:endParaRPr kumimoji="1" lang="ko-KR" altLang="en-US" dirty="0"/>
          </a:p>
        </p:txBody>
      </p:sp>
      <p:pic>
        <p:nvPicPr>
          <p:cNvPr id="3" name="그림 2">
            <a:extLst>
              <a:ext uri="{FF2B5EF4-FFF2-40B4-BE49-F238E27FC236}">
                <a16:creationId xmlns:a16="http://schemas.microsoft.com/office/drawing/2014/main" id="{6A9A3494-0A51-FC4E-AD1E-B7BA675E634A}"/>
              </a:ext>
            </a:extLst>
          </p:cNvPr>
          <p:cNvPicPr>
            <a:picLocks noChangeAspect="1"/>
          </p:cNvPicPr>
          <p:nvPr/>
        </p:nvPicPr>
        <p:blipFill>
          <a:blip r:embed="rId2"/>
          <a:stretch>
            <a:fillRect/>
          </a:stretch>
        </p:blipFill>
        <p:spPr>
          <a:xfrm>
            <a:off x="370388" y="2055024"/>
            <a:ext cx="10238667" cy="726883"/>
          </a:xfrm>
          <a:prstGeom prst="rect">
            <a:avLst/>
          </a:prstGeom>
        </p:spPr>
      </p:pic>
      <p:sp>
        <p:nvSpPr>
          <p:cNvPr id="5" name="TextBox 4">
            <a:extLst>
              <a:ext uri="{FF2B5EF4-FFF2-40B4-BE49-F238E27FC236}">
                <a16:creationId xmlns:a16="http://schemas.microsoft.com/office/drawing/2014/main" id="{7D8537BA-852E-A14B-9087-FF000FE32CC8}"/>
              </a:ext>
            </a:extLst>
          </p:cNvPr>
          <p:cNvSpPr txBox="1"/>
          <p:nvPr/>
        </p:nvSpPr>
        <p:spPr>
          <a:xfrm>
            <a:off x="567159" y="1597306"/>
            <a:ext cx="2835798" cy="369332"/>
          </a:xfrm>
          <a:prstGeom prst="rect">
            <a:avLst/>
          </a:prstGeom>
          <a:noFill/>
        </p:spPr>
        <p:txBody>
          <a:bodyPr wrap="square" rtlCol="0">
            <a:spAutoFit/>
          </a:bodyPr>
          <a:lstStyle/>
          <a:p>
            <a:r>
              <a:rPr kumimoji="1" lang="en-US" altLang="ko-KR" dirty="0">
                <a:solidFill>
                  <a:srgbClr val="FF0000"/>
                </a:solidFill>
              </a:rPr>
              <a:t>Inside Generator class</a:t>
            </a:r>
            <a:endParaRPr kumimoji="1" lang="ko-KR" altLang="en-US" dirty="0">
              <a:solidFill>
                <a:srgbClr val="FF0000"/>
              </a:solidFill>
            </a:endParaRPr>
          </a:p>
        </p:txBody>
      </p:sp>
      <p:sp>
        <p:nvSpPr>
          <p:cNvPr id="7" name="TextBox 6">
            <a:extLst>
              <a:ext uri="{FF2B5EF4-FFF2-40B4-BE49-F238E27FC236}">
                <a16:creationId xmlns:a16="http://schemas.microsoft.com/office/drawing/2014/main" id="{DB7DFAC1-1CEA-B641-AF52-81DF4268EA05}"/>
              </a:ext>
            </a:extLst>
          </p:cNvPr>
          <p:cNvSpPr txBox="1"/>
          <p:nvPr/>
        </p:nvSpPr>
        <p:spPr>
          <a:xfrm>
            <a:off x="567159" y="3429000"/>
            <a:ext cx="2835798" cy="369332"/>
          </a:xfrm>
          <a:prstGeom prst="rect">
            <a:avLst/>
          </a:prstGeom>
          <a:noFill/>
        </p:spPr>
        <p:txBody>
          <a:bodyPr wrap="square" rtlCol="0">
            <a:spAutoFit/>
          </a:bodyPr>
          <a:lstStyle/>
          <a:p>
            <a:r>
              <a:rPr kumimoji="1" lang="en-US" altLang="ko-KR" dirty="0">
                <a:solidFill>
                  <a:srgbClr val="FF0000"/>
                </a:solidFill>
              </a:rPr>
              <a:t>Inside Discriminator class</a:t>
            </a:r>
            <a:endParaRPr kumimoji="1" lang="ko-KR" altLang="en-US" dirty="0">
              <a:solidFill>
                <a:srgbClr val="FF0000"/>
              </a:solidFill>
            </a:endParaRPr>
          </a:p>
        </p:txBody>
      </p:sp>
      <p:pic>
        <p:nvPicPr>
          <p:cNvPr id="9" name="그림 8">
            <a:extLst>
              <a:ext uri="{FF2B5EF4-FFF2-40B4-BE49-F238E27FC236}">
                <a16:creationId xmlns:a16="http://schemas.microsoft.com/office/drawing/2014/main" id="{A5FC7554-DD1E-5847-A96F-DF6F7A1E4A4B}"/>
              </a:ext>
            </a:extLst>
          </p:cNvPr>
          <p:cNvPicPr>
            <a:picLocks noChangeAspect="1"/>
          </p:cNvPicPr>
          <p:nvPr/>
        </p:nvPicPr>
        <p:blipFill>
          <a:blip r:embed="rId3"/>
          <a:stretch>
            <a:fillRect/>
          </a:stretch>
        </p:blipFill>
        <p:spPr>
          <a:xfrm>
            <a:off x="370388" y="3845700"/>
            <a:ext cx="10233646" cy="1027241"/>
          </a:xfrm>
          <a:prstGeom prst="rect">
            <a:avLst/>
          </a:prstGeom>
        </p:spPr>
      </p:pic>
    </p:spTree>
    <p:extLst>
      <p:ext uri="{BB962C8B-B14F-4D97-AF65-F5344CB8AC3E}">
        <p14:creationId xmlns:p14="http://schemas.microsoft.com/office/powerpoint/2010/main" val="3930252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5FA4A07-57F9-CE46-8616-27D0B8DAA098}"/>
              </a:ext>
            </a:extLst>
          </p:cNvPr>
          <p:cNvSpPr>
            <a:spLocks noGrp="1"/>
          </p:cNvSpPr>
          <p:nvPr>
            <p:ph type="title"/>
          </p:nvPr>
        </p:nvSpPr>
        <p:spPr/>
        <p:txBody>
          <a:bodyPr/>
          <a:lstStyle/>
          <a:p>
            <a:r>
              <a:rPr kumimoji="1" lang="en-US" altLang="ko-KR" dirty="0"/>
              <a:t>Meta-Learning</a:t>
            </a:r>
            <a:endParaRPr kumimoji="1" lang="ko-KR" altLang="en-US" dirty="0"/>
          </a:p>
        </p:txBody>
      </p:sp>
      <p:sp>
        <p:nvSpPr>
          <p:cNvPr id="5" name="텍스트 개체 틀 4">
            <a:extLst>
              <a:ext uri="{FF2B5EF4-FFF2-40B4-BE49-F238E27FC236}">
                <a16:creationId xmlns:a16="http://schemas.microsoft.com/office/drawing/2014/main" id="{3C156DFD-06DB-8A41-8100-54C41532A082}"/>
              </a:ext>
            </a:extLst>
          </p:cNvPr>
          <p:cNvSpPr>
            <a:spLocks noGrp="1"/>
          </p:cNvSpPr>
          <p:nvPr>
            <p:ph type="body" idx="1"/>
          </p:nvPr>
        </p:nvSpPr>
        <p:spPr/>
        <p:txBody>
          <a:bodyPr/>
          <a:lstStyle/>
          <a:p>
            <a:endParaRPr kumimoji="1" lang="ko-KR" altLang="en-US"/>
          </a:p>
        </p:txBody>
      </p:sp>
    </p:spTree>
    <p:extLst>
      <p:ext uri="{BB962C8B-B14F-4D97-AF65-F5344CB8AC3E}">
        <p14:creationId xmlns:p14="http://schemas.microsoft.com/office/powerpoint/2010/main" val="2780586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lstStyle/>
          <a:p>
            <a:r>
              <a:rPr kumimoji="1" lang="en-US" altLang="ko-KR" sz="3000" dirty="0"/>
              <a:t>paper:</a:t>
            </a:r>
            <a:r>
              <a:rPr kumimoji="1" lang="en-US" altLang="ko-KR" dirty="0"/>
              <a:t> Model-Agnostic Meta-Learning</a:t>
            </a:r>
            <a:endParaRPr kumimoji="1" lang="ko-KR" altLang="en-US" dirty="0"/>
          </a:p>
        </p:txBody>
      </p:sp>
      <p:sp>
        <p:nvSpPr>
          <p:cNvPr id="5" name="내용 개체 틀 4">
            <a:extLst>
              <a:ext uri="{FF2B5EF4-FFF2-40B4-BE49-F238E27FC236}">
                <a16:creationId xmlns:a16="http://schemas.microsoft.com/office/drawing/2014/main" id="{1C1BA74F-7122-714B-B9D7-40D37790FDD5}"/>
              </a:ext>
            </a:extLst>
          </p:cNvPr>
          <p:cNvSpPr>
            <a:spLocks noGrp="1"/>
          </p:cNvSpPr>
          <p:nvPr>
            <p:ph idx="1"/>
          </p:nvPr>
        </p:nvSpPr>
        <p:spPr/>
        <p:txBody>
          <a:bodyPr/>
          <a:lstStyle/>
          <a:p>
            <a:r>
              <a:rPr kumimoji="1" lang="en-US" altLang="ko-KR" dirty="0">
                <a:hlinkClick r:id="rId2"/>
              </a:rPr>
              <a:t>Finn et al.</a:t>
            </a:r>
            <a:endParaRPr kumimoji="1" lang="en-US" altLang="ko-KR" dirty="0"/>
          </a:p>
          <a:p>
            <a:r>
              <a:rPr kumimoji="1" lang="en-US" altLang="ko-KR" dirty="0"/>
              <a:t>Goal: </a:t>
            </a:r>
            <a:r>
              <a:rPr lang="en-US" altLang="ko-KR" dirty="0"/>
              <a:t>Train the model’s initial parameters such that the model has </a:t>
            </a:r>
            <a:r>
              <a:rPr lang="en-US" altLang="ko-KR" dirty="0">
                <a:solidFill>
                  <a:srgbClr val="FF0000"/>
                </a:solidFill>
              </a:rPr>
              <a:t>maximal performance </a:t>
            </a:r>
            <a:r>
              <a:rPr lang="en-US" altLang="ko-KR" dirty="0"/>
              <a:t>on a </a:t>
            </a:r>
            <a:r>
              <a:rPr lang="en-US" altLang="ko-KR" dirty="0">
                <a:solidFill>
                  <a:srgbClr val="FF0000"/>
                </a:solidFill>
              </a:rPr>
              <a:t>new task </a:t>
            </a:r>
            <a:r>
              <a:rPr lang="en-US" altLang="ko-KR" dirty="0"/>
              <a:t>after few-shot learning.</a:t>
            </a:r>
          </a:p>
          <a:p>
            <a:r>
              <a:rPr kumimoji="1" lang="en-US" altLang="ko-KR" dirty="0"/>
              <a:t> </a:t>
            </a:r>
            <a:endParaRPr kumimoji="1" lang="ko-KR" altLang="en-US" dirty="0"/>
          </a:p>
        </p:txBody>
      </p:sp>
      <p:pic>
        <p:nvPicPr>
          <p:cNvPr id="2" name="그림 1">
            <a:extLst>
              <a:ext uri="{FF2B5EF4-FFF2-40B4-BE49-F238E27FC236}">
                <a16:creationId xmlns:a16="http://schemas.microsoft.com/office/drawing/2014/main" id="{59BF2161-6E69-A241-A6A2-6043D0376A27}"/>
              </a:ext>
            </a:extLst>
          </p:cNvPr>
          <p:cNvPicPr>
            <a:picLocks noChangeAspect="1"/>
          </p:cNvPicPr>
          <p:nvPr/>
        </p:nvPicPr>
        <p:blipFill>
          <a:blip r:embed="rId3"/>
          <a:stretch>
            <a:fillRect/>
          </a:stretch>
        </p:blipFill>
        <p:spPr>
          <a:xfrm>
            <a:off x="6859954" y="3429000"/>
            <a:ext cx="3550138" cy="2114127"/>
          </a:xfrm>
          <a:prstGeom prst="rect">
            <a:avLst/>
          </a:prstGeom>
        </p:spPr>
      </p:pic>
      <p:pic>
        <p:nvPicPr>
          <p:cNvPr id="3" name="그림 2">
            <a:extLst>
              <a:ext uri="{FF2B5EF4-FFF2-40B4-BE49-F238E27FC236}">
                <a16:creationId xmlns:a16="http://schemas.microsoft.com/office/drawing/2014/main" id="{2CE46A1F-6707-0F4C-B01F-B5DF84328607}"/>
              </a:ext>
            </a:extLst>
          </p:cNvPr>
          <p:cNvPicPr>
            <a:picLocks noChangeAspect="1"/>
          </p:cNvPicPr>
          <p:nvPr/>
        </p:nvPicPr>
        <p:blipFill>
          <a:blip r:embed="rId4"/>
          <a:stretch>
            <a:fillRect/>
          </a:stretch>
        </p:blipFill>
        <p:spPr>
          <a:xfrm>
            <a:off x="1398466" y="3193234"/>
            <a:ext cx="5271965" cy="745740"/>
          </a:xfrm>
          <a:prstGeom prst="rect">
            <a:avLst/>
          </a:prstGeom>
        </p:spPr>
      </p:pic>
      <p:cxnSp>
        <p:nvCxnSpPr>
          <p:cNvPr id="7" name="직선 연결선[R] 6">
            <a:extLst>
              <a:ext uri="{FF2B5EF4-FFF2-40B4-BE49-F238E27FC236}">
                <a16:creationId xmlns:a16="http://schemas.microsoft.com/office/drawing/2014/main" id="{D61B6EC9-7A2C-C44E-A12B-85467BB80431}"/>
              </a:ext>
            </a:extLst>
          </p:cNvPr>
          <p:cNvCxnSpPr/>
          <p:nvPr/>
        </p:nvCxnSpPr>
        <p:spPr>
          <a:xfrm>
            <a:off x="5240215" y="3695058"/>
            <a:ext cx="132470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24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sz="3000" dirty="0"/>
              <a:t>task: </a:t>
            </a:r>
            <a:r>
              <a:rPr kumimoji="1" lang="en-US" altLang="ko-KR" dirty="0"/>
              <a:t>Few-Shot Learning (sinusoid regression)</a:t>
            </a:r>
            <a:endParaRPr kumimoji="1" lang="ko-KR" altLang="en-US" dirty="0"/>
          </a:p>
        </p:txBody>
      </p:sp>
      <p:sp>
        <p:nvSpPr>
          <p:cNvPr id="3" name="내용 개체 틀 2">
            <a:extLst>
              <a:ext uri="{FF2B5EF4-FFF2-40B4-BE49-F238E27FC236}">
                <a16:creationId xmlns:a16="http://schemas.microsoft.com/office/drawing/2014/main" id="{9B48269A-3D6C-9C4E-8AD0-51112EA2329D}"/>
              </a:ext>
            </a:extLst>
          </p:cNvPr>
          <p:cNvSpPr>
            <a:spLocks noGrp="1"/>
          </p:cNvSpPr>
          <p:nvPr>
            <p:ph idx="1"/>
          </p:nvPr>
        </p:nvSpPr>
        <p:spPr/>
        <p:txBody>
          <a:bodyPr/>
          <a:lstStyle/>
          <a:p>
            <a:r>
              <a:rPr kumimoji="1" lang="en-US" altLang="ko-KR" dirty="0"/>
              <a:t>Regressing a random sinusoidal function given some data points</a:t>
            </a:r>
            <a:endParaRPr kumimoji="1" lang="ko-KR" altLang="en-US" dirty="0"/>
          </a:p>
        </p:txBody>
      </p:sp>
      <p:pic>
        <p:nvPicPr>
          <p:cNvPr id="4" name="그림 3">
            <a:extLst>
              <a:ext uri="{FF2B5EF4-FFF2-40B4-BE49-F238E27FC236}">
                <a16:creationId xmlns:a16="http://schemas.microsoft.com/office/drawing/2014/main" id="{3FDC7082-9961-8F40-9EEF-DB8AEDE47940}"/>
              </a:ext>
            </a:extLst>
          </p:cNvPr>
          <p:cNvPicPr>
            <a:picLocks noChangeAspect="1"/>
          </p:cNvPicPr>
          <p:nvPr/>
        </p:nvPicPr>
        <p:blipFill>
          <a:blip r:embed="rId2"/>
          <a:stretch>
            <a:fillRect/>
          </a:stretch>
        </p:blipFill>
        <p:spPr>
          <a:xfrm>
            <a:off x="2222006" y="2749569"/>
            <a:ext cx="3340100" cy="2882900"/>
          </a:xfrm>
          <a:prstGeom prst="rect">
            <a:avLst/>
          </a:prstGeom>
        </p:spPr>
      </p:pic>
      <p:cxnSp>
        <p:nvCxnSpPr>
          <p:cNvPr id="9" name="직선 화살표 연결선 8">
            <a:extLst>
              <a:ext uri="{FF2B5EF4-FFF2-40B4-BE49-F238E27FC236}">
                <a16:creationId xmlns:a16="http://schemas.microsoft.com/office/drawing/2014/main" id="{D2F6CA11-0796-9146-9DAE-955AF6A01226}"/>
              </a:ext>
            </a:extLst>
          </p:cNvPr>
          <p:cNvCxnSpPr/>
          <p:nvPr/>
        </p:nvCxnSpPr>
        <p:spPr>
          <a:xfrm flipH="1">
            <a:off x="5310548" y="3247291"/>
            <a:ext cx="1172308"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1DC76A88-2941-E64E-83E1-03B0CEA62B0D}"/>
              </a:ext>
            </a:extLst>
          </p:cNvPr>
          <p:cNvCxnSpPr>
            <a:cxnSpLocks/>
          </p:cNvCxnSpPr>
          <p:nvPr/>
        </p:nvCxnSpPr>
        <p:spPr>
          <a:xfrm flipH="1" flipV="1">
            <a:off x="5310548" y="4056184"/>
            <a:ext cx="703384" cy="6799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5E360F5-216A-8442-A7E6-EE1B5806B47C}"/>
              </a:ext>
            </a:extLst>
          </p:cNvPr>
          <p:cNvSpPr txBox="1"/>
          <p:nvPr/>
        </p:nvSpPr>
        <p:spPr>
          <a:xfrm>
            <a:off x="5896702" y="4686393"/>
            <a:ext cx="1899138" cy="369332"/>
          </a:xfrm>
          <a:prstGeom prst="rect">
            <a:avLst/>
          </a:prstGeom>
          <a:noFill/>
        </p:spPr>
        <p:txBody>
          <a:bodyPr wrap="square" rtlCol="0">
            <a:spAutoFit/>
          </a:bodyPr>
          <a:lstStyle/>
          <a:p>
            <a:r>
              <a:rPr kumimoji="1" lang="en-US" altLang="ko-KR" dirty="0"/>
              <a:t>before update</a:t>
            </a:r>
            <a:endParaRPr kumimoji="1" lang="ko-KR" altLang="en-US" dirty="0"/>
          </a:p>
        </p:txBody>
      </p:sp>
      <p:sp>
        <p:nvSpPr>
          <p:cNvPr id="13" name="TextBox 12">
            <a:extLst>
              <a:ext uri="{FF2B5EF4-FFF2-40B4-BE49-F238E27FC236}">
                <a16:creationId xmlns:a16="http://schemas.microsoft.com/office/drawing/2014/main" id="{3A72AE13-5576-CC49-A248-F252ED1C4E84}"/>
              </a:ext>
            </a:extLst>
          </p:cNvPr>
          <p:cNvSpPr txBox="1"/>
          <p:nvPr/>
        </p:nvSpPr>
        <p:spPr>
          <a:xfrm>
            <a:off x="6482856" y="3046357"/>
            <a:ext cx="2345592" cy="369332"/>
          </a:xfrm>
          <a:prstGeom prst="rect">
            <a:avLst/>
          </a:prstGeom>
          <a:noFill/>
        </p:spPr>
        <p:txBody>
          <a:bodyPr wrap="square" rtlCol="0">
            <a:spAutoFit/>
          </a:bodyPr>
          <a:lstStyle/>
          <a:p>
            <a:r>
              <a:rPr kumimoji="1" lang="en-US" altLang="ko-KR" dirty="0"/>
              <a:t>given data points</a:t>
            </a:r>
            <a:endParaRPr kumimoji="1" lang="ko-KR" altLang="en-US" dirty="0"/>
          </a:p>
        </p:txBody>
      </p:sp>
      <p:cxnSp>
        <p:nvCxnSpPr>
          <p:cNvPr id="14" name="직선 화살표 연결선 13">
            <a:extLst>
              <a:ext uri="{FF2B5EF4-FFF2-40B4-BE49-F238E27FC236}">
                <a16:creationId xmlns:a16="http://schemas.microsoft.com/office/drawing/2014/main" id="{06AE4107-4970-D14C-B3A2-034881C0BE6B}"/>
              </a:ext>
            </a:extLst>
          </p:cNvPr>
          <p:cNvCxnSpPr>
            <a:cxnSpLocks/>
          </p:cNvCxnSpPr>
          <p:nvPr/>
        </p:nvCxnSpPr>
        <p:spPr>
          <a:xfrm flipH="1" flipV="1">
            <a:off x="5310548" y="3427412"/>
            <a:ext cx="1055077" cy="62877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940B07E-E35E-5A4B-824F-839F727BA197}"/>
              </a:ext>
            </a:extLst>
          </p:cNvPr>
          <p:cNvSpPr txBox="1"/>
          <p:nvPr/>
        </p:nvSpPr>
        <p:spPr>
          <a:xfrm>
            <a:off x="6305056" y="3842155"/>
            <a:ext cx="3340100" cy="646331"/>
          </a:xfrm>
          <a:prstGeom prst="rect">
            <a:avLst/>
          </a:prstGeom>
          <a:noFill/>
        </p:spPr>
        <p:txBody>
          <a:bodyPr wrap="square" rtlCol="0">
            <a:spAutoFit/>
          </a:bodyPr>
          <a:lstStyle/>
          <a:p>
            <a:r>
              <a:rPr kumimoji="1" lang="en-US" altLang="ko-KR" dirty="0"/>
              <a:t>red: target sinusoid</a:t>
            </a:r>
          </a:p>
          <a:p>
            <a:r>
              <a:rPr kumimoji="1" lang="en-US" altLang="ko-KR" dirty="0"/>
              <a:t>green dot: regressed function</a:t>
            </a:r>
            <a:endParaRPr kumimoji="1" lang="ko-KR" altLang="en-US" dirty="0"/>
          </a:p>
        </p:txBody>
      </p:sp>
    </p:spTree>
    <p:extLst>
      <p:ext uri="{BB962C8B-B14F-4D97-AF65-F5344CB8AC3E}">
        <p14:creationId xmlns:p14="http://schemas.microsoft.com/office/powerpoint/2010/main" val="212769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D867B4-4077-AC44-9AF3-02CB2FA8B068}"/>
              </a:ext>
            </a:extLst>
          </p:cNvPr>
          <p:cNvSpPr>
            <a:spLocks noGrp="1"/>
          </p:cNvSpPr>
          <p:nvPr>
            <p:ph type="title"/>
          </p:nvPr>
        </p:nvSpPr>
        <p:spPr/>
        <p:txBody>
          <a:bodyPr/>
          <a:lstStyle/>
          <a:p>
            <a:r>
              <a:rPr kumimoji="1" lang="en-US" altLang="ko-KR" dirty="0" err="1"/>
              <a:t>se_tutorials</a:t>
            </a:r>
            <a:r>
              <a:rPr kumimoji="1" lang="en-US" altLang="ko-KR" dirty="0"/>
              <a:t>/meta-learning/</a:t>
            </a:r>
            <a:r>
              <a:rPr kumimoji="1" lang="en-US" altLang="ko-KR" dirty="0" err="1"/>
              <a:t>maml.py</a:t>
            </a:r>
            <a:r>
              <a:rPr kumimoji="1" lang="en-US" altLang="ko-KR" dirty="0"/>
              <a:t> (answer)</a:t>
            </a:r>
            <a:endParaRPr kumimoji="1" lang="ko-KR" altLang="en-US" dirty="0"/>
          </a:p>
        </p:txBody>
      </p:sp>
      <p:pic>
        <p:nvPicPr>
          <p:cNvPr id="4" name="그림 3">
            <a:extLst>
              <a:ext uri="{FF2B5EF4-FFF2-40B4-BE49-F238E27FC236}">
                <a16:creationId xmlns:a16="http://schemas.microsoft.com/office/drawing/2014/main" id="{01166953-0355-3543-A48D-319578457B96}"/>
              </a:ext>
            </a:extLst>
          </p:cNvPr>
          <p:cNvPicPr>
            <a:picLocks noChangeAspect="1"/>
          </p:cNvPicPr>
          <p:nvPr/>
        </p:nvPicPr>
        <p:blipFill>
          <a:blip r:embed="rId2"/>
          <a:stretch>
            <a:fillRect/>
          </a:stretch>
        </p:blipFill>
        <p:spPr>
          <a:xfrm>
            <a:off x="203496" y="1540217"/>
            <a:ext cx="9283004" cy="4536491"/>
          </a:xfrm>
          <a:prstGeom prst="rect">
            <a:avLst/>
          </a:prstGeom>
        </p:spPr>
      </p:pic>
      <p:cxnSp>
        <p:nvCxnSpPr>
          <p:cNvPr id="11" name="직선 연결선[R] 10">
            <a:extLst>
              <a:ext uri="{FF2B5EF4-FFF2-40B4-BE49-F238E27FC236}">
                <a16:creationId xmlns:a16="http://schemas.microsoft.com/office/drawing/2014/main" id="{F1B72E4A-D1B8-1A4D-9EEF-DC350ACD8A74}"/>
              </a:ext>
            </a:extLst>
          </p:cNvPr>
          <p:cNvCxnSpPr>
            <a:cxnSpLocks/>
          </p:cNvCxnSpPr>
          <p:nvPr/>
        </p:nvCxnSpPr>
        <p:spPr>
          <a:xfrm>
            <a:off x="5054280" y="3060263"/>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직선 연결선[R] 11">
            <a:extLst>
              <a:ext uri="{FF2B5EF4-FFF2-40B4-BE49-F238E27FC236}">
                <a16:creationId xmlns:a16="http://schemas.microsoft.com/office/drawing/2014/main" id="{7A87A476-0D57-1445-942B-E5299D4C6441}"/>
              </a:ext>
            </a:extLst>
          </p:cNvPr>
          <p:cNvCxnSpPr>
            <a:cxnSpLocks/>
          </p:cNvCxnSpPr>
          <p:nvPr/>
        </p:nvCxnSpPr>
        <p:spPr>
          <a:xfrm>
            <a:off x="5783484" y="5134061"/>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직사각형 12">
            <a:extLst>
              <a:ext uri="{FF2B5EF4-FFF2-40B4-BE49-F238E27FC236}">
                <a16:creationId xmlns:a16="http://schemas.microsoft.com/office/drawing/2014/main" id="{1510F4EF-8719-F047-A129-1E6F3DBB9E3B}"/>
              </a:ext>
            </a:extLst>
          </p:cNvPr>
          <p:cNvSpPr/>
          <p:nvPr/>
        </p:nvSpPr>
        <p:spPr>
          <a:xfrm>
            <a:off x="1968224" y="2876906"/>
            <a:ext cx="6458146" cy="3667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5" name="직선 화살표 연결선 14">
            <a:extLst>
              <a:ext uri="{FF2B5EF4-FFF2-40B4-BE49-F238E27FC236}">
                <a16:creationId xmlns:a16="http://schemas.microsoft.com/office/drawing/2014/main" id="{E1F4F660-0CB5-C44F-A1B1-375BA94199D9}"/>
              </a:ext>
            </a:extLst>
          </p:cNvPr>
          <p:cNvCxnSpPr>
            <a:cxnSpLocks/>
            <a:stCxn id="13" idx="3"/>
            <a:endCxn id="25" idx="1"/>
          </p:cNvCxnSpPr>
          <p:nvPr/>
        </p:nvCxnSpPr>
        <p:spPr>
          <a:xfrm flipV="1">
            <a:off x="8426370" y="2963697"/>
            <a:ext cx="1291370" cy="96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그림 24">
            <a:extLst>
              <a:ext uri="{FF2B5EF4-FFF2-40B4-BE49-F238E27FC236}">
                <a16:creationId xmlns:a16="http://schemas.microsoft.com/office/drawing/2014/main" id="{FF391991-C797-3942-ACBE-FB618F32EE01}"/>
              </a:ext>
            </a:extLst>
          </p:cNvPr>
          <p:cNvPicPr>
            <a:picLocks noChangeAspect="1"/>
          </p:cNvPicPr>
          <p:nvPr/>
        </p:nvPicPr>
        <p:blipFill>
          <a:blip r:embed="rId3"/>
          <a:stretch>
            <a:fillRect/>
          </a:stretch>
        </p:blipFill>
        <p:spPr>
          <a:xfrm>
            <a:off x="9717740" y="2683774"/>
            <a:ext cx="1533488" cy="559845"/>
          </a:xfrm>
          <a:prstGeom prst="rect">
            <a:avLst/>
          </a:prstGeom>
        </p:spPr>
      </p:pic>
    </p:spTree>
    <p:extLst>
      <p:ext uri="{BB962C8B-B14F-4D97-AF65-F5344CB8AC3E}">
        <p14:creationId xmlns:p14="http://schemas.microsoft.com/office/powerpoint/2010/main" val="943683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D867B4-4077-AC44-9AF3-02CB2FA8B068}"/>
              </a:ext>
            </a:extLst>
          </p:cNvPr>
          <p:cNvSpPr>
            <a:spLocks noGrp="1"/>
          </p:cNvSpPr>
          <p:nvPr>
            <p:ph type="title"/>
          </p:nvPr>
        </p:nvSpPr>
        <p:spPr/>
        <p:txBody>
          <a:bodyPr/>
          <a:lstStyle/>
          <a:p>
            <a:r>
              <a:rPr kumimoji="1" lang="en-US" altLang="ko-KR" dirty="0" err="1"/>
              <a:t>se_tutorials</a:t>
            </a:r>
            <a:r>
              <a:rPr kumimoji="1" lang="en-US" altLang="ko-KR" dirty="0"/>
              <a:t>/meta-learning/</a:t>
            </a:r>
            <a:r>
              <a:rPr kumimoji="1" lang="en-US" altLang="ko-KR" dirty="0" err="1"/>
              <a:t>maml.py</a:t>
            </a:r>
            <a:r>
              <a:rPr kumimoji="1" lang="en-US" altLang="ko-KR" dirty="0"/>
              <a:t> (answer)</a:t>
            </a:r>
            <a:endParaRPr kumimoji="1" lang="ko-KR" altLang="en-US" dirty="0"/>
          </a:p>
        </p:txBody>
      </p:sp>
      <p:pic>
        <p:nvPicPr>
          <p:cNvPr id="8" name="내용 개체 틀 7">
            <a:extLst>
              <a:ext uri="{FF2B5EF4-FFF2-40B4-BE49-F238E27FC236}">
                <a16:creationId xmlns:a16="http://schemas.microsoft.com/office/drawing/2014/main" id="{66BA000C-85E5-1249-BDDE-2DA897571F8A}"/>
              </a:ext>
            </a:extLst>
          </p:cNvPr>
          <p:cNvPicPr>
            <a:picLocks noGrp="1" noChangeAspect="1"/>
          </p:cNvPicPr>
          <p:nvPr>
            <p:ph idx="1"/>
          </p:nvPr>
        </p:nvPicPr>
        <p:blipFill>
          <a:blip r:embed="rId2"/>
          <a:stretch>
            <a:fillRect/>
          </a:stretch>
        </p:blipFill>
        <p:spPr>
          <a:xfrm>
            <a:off x="157997" y="1467482"/>
            <a:ext cx="11279632" cy="4319859"/>
          </a:xfrm>
          <a:prstGeom prst="rect">
            <a:avLst/>
          </a:prstGeom>
        </p:spPr>
      </p:pic>
    </p:spTree>
    <p:extLst>
      <p:ext uri="{BB962C8B-B14F-4D97-AF65-F5344CB8AC3E}">
        <p14:creationId xmlns:p14="http://schemas.microsoft.com/office/powerpoint/2010/main" val="664834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a:xfrm>
            <a:off x="838201" y="365125"/>
            <a:ext cx="10852229" cy="1325563"/>
          </a:xfrm>
        </p:spPr>
        <p:txBody>
          <a:bodyPr/>
          <a:lstStyle/>
          <a:p>
            <a:r>
              <a:rPr kumimoji="1" lang="en-US" altLang="ko-KR" sz="3000" dirty="0"/>
              <a:t>task: </a:t>
            </a:r>
            <a:r>
              <a:rPr kumimoji="1" lang="en-US" altLang="ko-KR" dirty="0"/>
              <a:t>Few-Shot Learning (</a:t>
            </a:r>
            <a:r>
              <a:rPr kumimoji="1" lang="en-US" altLang="ko-KR" dirty="0" err="1"/>
              <a:t>Omniglot</a:t>
            </a:r>
            <a:r>
              <a:rPr kumimoji="1" lang="en-US" altLang="ko-KR" dirty="0"/>
              <a:t> classification)</a:t>
            </a:r>
            <a:endParaRPr kumimoji="1" lang="ko-KR" altLang="en-US" dirty="0"/>
          </a:p>
        </p:txBody>
      </p:sp>
      <p:sp>
        <p:nvSpPr>
          <p:cNvPr id="3" name="내용 개체 틀 2">
            <a:extLst>
              <a:ext uri="{FF2B5EF4-FFF2-40B4-BE49-F238E27FC236}">
                <a16:creationId xmlns:a16="http://schemas.microsoft.com/office/drawing/2014/main" id="{9B48269A-3D6C-9C4E-8AD0-51112EA2329D}"/>
              </a:ext>
            </a:extLst>
          </p:cNvPr>
          <p:cNvSpPr>
            <a:spLocks noGrp="1"/>
          </p:cNvSpPr>
          <p:nvPr>
            <p:ph idx="1"/>
          </p:nvPr>
        </p:nvSpPr>
        <p:spPr>
          <a:xfrm>
            <a:off x="838201" y="1825625"/>
            <a:ext cx="7110045" cy="4097745"/>
          </a:xfrm>
        </p:spPr>
        <p:txBody>
          <a:bodyPr/>
          <a:lstStyle/>
          <a:p>
            <a:r>
              <a:rPr kumimoji="1" lang="en-US" altLang="ko-KR" dirty="0" err="1"/>
              <a:t>Omniglot</a:t>
            </a:r>
            <a:r>
              <a:rPr kumimoji="1" lang="en-US" altLang="ko-KR" dirty="0"/>
              <a:t> is a dataset of different characters. </a:t>
            </a:r>
          </a:p>
          <a:p>
            <a:r>
              <a:rPr kumimoji="1" lang="en-US" altLang="ko-KR" dirty="0"/>
              <a:t>Given </a:t>
            </a:r>
            <a:r>
              <a:rPr kumimoji="1" lang="en-US" altLang="ko-KR" dirty="0">
                <a:solidFill>
                  <a:srgbClr val="FF0000"/>
                </a:solidFill>
              </a:rPr>
              <a:t>K</a:t>
            </a:r>
            <a:r>
              <a:rPr kumimoji="1" lang="en-US" altLang="ko-KR" dirty="0"/>
              <a:t> datapoints of with </a:t>
            </a:r>
            <a:r>
              <a:rPr kumimoji="1" lang="en-US" altLang="ko-KR" dirty="0">
                <a:solidFill>
                  <a:srgbClr val="FF0000"/>
                </a:solidFill>
              </a:rPr>
              <a:t>N</a:t>
            </a:r>
            <a:r>
              <a:rPr kumimoji="1" lang="en-US" altLang="ko-KR" dirty="0"/>
              <a:t> classes, we want the network to be able to distinguish new data. </a:t>
            </a:r>
          </a:p>
          <a:p>
            <a:r>
              <a:rPr kumimoji="1" lang="en-US" altLang="ko-KR" dirty="0"/>
              <a:t>We call this N-way K-shot classification</a:t>
            </a:r>
          </a:p>
          <a:p>
            <a:endParaRPr kumimoji="1" lang="ko-KR" altLang="en-US" dirty="0"/>
          </a:p>
        </p:txBody>
      </p:sp>
      <p:pic>
        <p:nvPicPr>
          <p:cNvPr id="5" name="그림 4">
            <a:extLst>
              <a:ext uri="{FF2B5EF4-FFF2-40B4-BE49-F238E27FC236}">
                <a16:creationId xmlns:a16="http://schemas.microsoft.com/office/drawing/2014/main" id="{190C7CD2-A7FE-E448-8DBA-2F0FC3923E1F}"/>
              </a:ext>
            </a:extLst>
          </p:cNvPr>
          <p:cNvPicPr>
            <a:picLocks noChangeAspect="1"/>
          </p:cNvPicPr>
          <p:nvPr/>
        </p:nvPicPr>
        <p:blipFill>
          <a:blip r:embed="rId2"/>
          <a:stretch>
            <a:fillRect/>
          </a:stretch>
        </p:blipFill>
        <p:spPr>
          <a:xfrm>
            <a:off x="8154864" y="1537025"/>
            <a:ext cx="776395" cy="4032243"/>
          </a:xfrm>
          <a:prstGeom prst="rect">
            <a:avLst/>
          </a:prstGeom>
        </p:spPr>
      </p:pic>
      <p:pic>
        <p:nvPicPr>
          <p:cNvPr id="6" name="그림 5">
            <a:extLst>
              <a:ext uri="{FF2B5EF4-FFF2-40B4-BE49-F238E27FC236}">
                <a16:creationId xmlns:a16="http://schemas.microsoft.com/office/drawing/2014/main" id="{75E10F9C-404B-F445-BE99-FE146B6E7D12}"/>
              </a:ext>
            </a:extLst>
          </p:cNvPr>
          <p:cNvPicPr>
            <a:picLocks noChangeAspect="1"/>
          </p:cNvPicPr>
          <p:nvPr/>
        </p:nvPicPr>
        <p:blipFill>
          <a:blip r:embed="rId3"/>
          <a:stretch>
            <a:fillRect/>
          </a:stretch>
        </p:blipFill>
        <p:spPr>
          <a:xfrm>
            <a:off x="10301725" y="1566829"/>
            <a:ext cx="1052074" cy="3972634"/>
          </a:xfrm>
          <a:prstGeom prst="rect">
            <a:avLst/>
          </a:prstGeom>
        </p:spPr>
      </p:pic>
      <p:sp>
        <p:nvSpPr>
          <p:cNvPr id="7" name="오른쪽 화살표[R] 6">
            <a:extLst>
              <a:ext uri="{FF2B5EF4-FFF2-40B4-BE49-F238E27FC236}">
                <a16:creationId xmlns:a16="http://schemas.microsoft.com/office/drawing/2014/main" id="{06204B66-1927-714F-B297-D66B0EE534FA}"/>
              </a:ext>
            </a:extLst>
          </p:cNvPr>
          <p:cNvSpPr/>
          <p:nvPr/>
        </p:nvSpPr>
        <p:spPr>
          <a:xfrm>
            <a:off x="9329276" y="3131115"/>
            <a:ext cx="644769" cy="844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Tree>
    <p:extLst>
      <p:ext uri="{BB962C8B-B14F-4D97-AF65-F5344CB8AC3E}">
        <p14:creationId xmlns:p14="http://schemas.microsoft.com/office/powerpoint/2010/main" val="2892444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a:t>First Order Approximation of MAML</a:t>
            </a:r>
            <a:endParaRPr kumimoji="1" lang="ko-KR" altLang="en-US" dirty="0"/>
          </a:p>
        </p:txBody>
      </p:sp>
      <p:sp>
        <p:nvSpPr>
          <p:cNvPr id="3" name="내용 개체 틀 2">
            <a:extLst>
              <a:ext uri="{FF2B5EF4-FFF2-40B4-BE49-F238E27FC236}">
                <a16:creationId xmlns:a16="http://schemas.microsoft.com/office/drawing/2014/main" id="{9B48269A-3D6C-9C4E-8AD0-51112EA2329D}"/>
              </a:ext>
            </a:extLst>
          </p:cNvPr>
          <p:cNvSpPr>
            <a:spLocks noGrp="1"/>
          </p:cNvSpPr>
          <p:nvPr>
            <p:ph idx="1"/>
          </p:nvPr>
        </p:nvSpPr>
        <p:spPr>
          <a:xfrm>
            <a:off x="838201" y="1825625"/>
            <a:ext cx="10571569" cy="4097745"/>
          </a:xfrm>
        </p:spPr>
        <p:txBody>
          <a:bodyPr/>
          <a:lstStyle/>
          <a:p>
            <a:r>
              <a:rPr kumimoji="1" lang="en-US" altLang="ko-KR" dirty="0"/>
              <a:t>MAML training requires high-order derivatives with respect to the network parameters, which takes long time. </a:t>
            </a:r>
          </a:p>
          <a:p>
            <a:endParaRPr kumimoji="1" lang="en-US" altLang="ko-KR" dirty="0"/>
          </a:p>
        </p:txBody>
      </p:sp>
      <p:pic>
        <p:nvPicPr>
          <p:cNvPr id="4" name="그림 3">
            <a:extLst>
              <a:ext uri="{FF2B5EF4-FFF2-40B4-BE49-F238E27FC236}">
                <a16:creationId xmlns:a16="http://schemas.microsoft.com/office/drawing/2014/main" id="{295B60F6-0F5D-5349-96EA-E054911C6215}"/>
              </a:ext>
            </a:extLst>
          </p:cNvPr>
          <p:cNvPicPr>
            <a:picLocks noChangeAspect="1"/>
          </p:cNvPicPr>
          <p:nvPr/>
        </p:nvPicPr>
        <p:blipFill>
          <a:blip r:embed="rId2"/>
          <a:stretch>
            <a:fillRect/>
          </a:stretch>
        </p:blipFill>
        <p:spPr>
          <a:xfrm>
            <a:off x="1398466" y="3193234"/>
            <a:ext cx="5271965" cy="745740"/>
          </a:xfrm>
          <a:prstGeom prst="rect">
            <a:avLst/>
          </a:prstGeom>
        </p:spPr>
      </p:pic>
      <p:cxnSp>
        <p:nvCxnSpPr>
          <p:cNvPr id="5" name="직선 연결선[R] 4">
            <a:extLst>
              <a:ext uri="{FF2B5EF4-FFF2-40B4-BE49-F238E27FC236}">
                <a16:creationId xmlns:a16="http://schemas.microsoft.com/office/drawing/2014/main" id="{846BBCBE-BD2A-9046-9287-0F1619430A28}"/>
              </a:ext>
            </a:extLst>
          </p:cNvPr>
          <p:cNvCxnSpPr/>
          <p:nvPr/>
        </p:nvCxnSpPr>
        <p:spPr>
          <a:xfrm>
            <a:off x="5240215" y="3695058"/>
            <a:ext cx="132470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498FDAAB-3970-AE4B-A834-9AC35B3725BA}"/>
              </a:ext>
            </a:extLst>
          </p:cNvPr>
          <p:cNvCxnSpPr>
            <a:cxnSpLocks/>
            <a:stCxn id="7" idx="0"/>
          </p:cNvCxnSpPr>
          <p:nvPr/>
        </p:nvCxnSpPr>
        <p:spPr>
          <a:xfrm flipH="1" flipV="1">
            <a:off x="5868366" y="3695059"/>
            <a:ext cx="1047508" cy="142685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2EDA807-7DBC-794A-BC22-6296B2F9A2AD}"/>
              </a:ext>
            </a:extLst>
          </p:cNvPr>
          <p:cNvSpPr txBox="1"/>
          <p:nvPr/>
        </p:nvSpPr>
        <p:spPr>
          <a:xfrm>
            <a:off x="4907666" y="5121917"/>
            <a:ext cx="4016415" cy="1200329"/>
          </a:xfrm>
          <a:prstGeom prst="rect">
            <a:avLst/>
          </a:prstGeom>
          <a:noFill/>
        </p:spPr>
        <p:txBody>
          <a:bodyPr wrap="square" rtlCol="0">
            <a:spAutoFit/>
          </a:bodyPr>
          <a:lstStyle/>
          <a:p>
            <a:r>
              <a:rPr kumimoji="1" lang="en-US" altLang="ko-KR" dirty="0"/>
              <a:t>Evaluate this gradient at training time, so that there are no higher-order derivatives to compute when computing gradients of the loss. </a:t>
            </a:r>
            <a:endParaRPr kumimoji="1" lang="ko-KR" altLang="en-US" dirty="0"/>
          </a:p>
        </p:txBody>
      </p:sp>
    </p:spTree>
    <p:extLst>
      <p:ext uri="{BB962C8B-B14F-4D97-AF65-F5344CB8AC3E}">
        <p14:creationId xmlns:p14="http://schemas.microsoft.com/office/powerpoint/2010/main" val="1086604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lstStyle/>
          <a:p>
            <a:r>
              <a:rPr kumimoji="1" lang="en-US" altLang="ko-KR" sz="3000" dirty="0"/>
              <a:t>paper:</a:t>
            </a:r>
            <a:r>
              <a:rPr kumimoji="1" lang="en-US" altLang="ko-KR" dirty="0"/>
              <a:t> Auto-Encoding Variational Bayes</a:t>
            </a:r>
            <a:endParaRPr kumimoji="1" lang="ko-KR" altLang="en-US" dirty="0"/>
          </a:p>
        </p:txBody>
      </p:sp>
      <p:sp>
        <p:nvSpPr>
          <p:cNvPr id="5" name="내용 개체 틀 4">
            <a:extLst>
              <a:ext uri="{FF2B5EF4-FFF2-40B4-BE49-F238E27FC236}">
                <a16:creationId xmlns:a16="http://schemas.microsoft.com/office/drawing/2014/main" id="{1C1BA74F-7122-714B-B9D7-40D37790FDD5}"/>
              </a:ext>
            </a:extLst>
          </p:cNvPr>
          <p:cNvSpPr>
            <a:spLocks noGrp="1"/>
          </p:cNvSpPr>
          <p:nvPr>
            <p:ph idx="1"/>
          </p:nvPr>
        </p:nvSpPr>
        <p:spPr/>
        <p:txBody>
          <a:bodyPr/>
          <a:lstStyle/>
          <a:p>
            <a:r>
              <a:rPr kumimoji="1" lang="en-US" altLang="ko-KR" dirty="0"/>
              <a:t>Using MLE optimizing ELBO(Evidence of Lower Bound) term. </a:t>
            </a:r>
            <a:endParaRPr kumimoji="1" lang="ko-KR" altLang="en-US" dirty="0"/>
          </a:p>
        </p:txBody>
      </p:sp>
      <p:pic>
        <p:nvPicPr>
          <p:cNvPr id="3" name="그림 2">
            <a:extLst>
              <a:ext uri="{FF2B5EF4-FFF2-40B4-BE49-F238E27FC236}">
                <a16:creationId xmlns:a16="http://schemas.microsoft.com/office/drawing/2014/main" id="{584A5864-A0C6-0D41-9878-CE1778CE1923}"/>
              </a:ext>
            </a:extLst>
          </p:cNvPr>
          <p:cNvPicPr>
            <a:picLocks noChangeAspect="1"/>
          </p:cNvPicPr>
          <p:nvPr/>
        </p:nvPicPr>
        <p:blipFill>
          <a:blip r:embed="rId2"/>
          <a:stretch>
            <a:fillRect/>
          </a:stretch>
        </p:blipFill>
        <p:spPr>
          <a:xfrm>
            <a:off x="1735478" y="3093334"/>
            <a:ext cx="1725429" cy="495813"/>
          </a:xfrm>
          <a:prstGeom prst="rect">
            <a:avLst/>
          </a:prstGeom>
        </p:spPr>
      </p:pic>
      <p:pic>
        <p:nvPicPr>
          <p:cNvPr id="7" name="그림 6">
            <a:extLst>
              <a:ext uri="{FF2B5EF4-FFF2-40B4-BE49-F238E27FC236}">
                <a16:creationId xmlns:a16="http://schemas.microsoft.com/office/drawing/2014/main" id="{3096C613-7B10-8B41-AB65-CFA181EEE9D7}"/>
              </a:ext>
            </a:extLst>
          </p:cNvPr>
          <p:cNvPicPr>
            <a:picLocks noChangeAspect="1"/>
          </p:cNvPicPr>
          <p:nvPr/>
        </p:nvPicPr>
        <p:blipFill>
          <a:blip r:embed="rId3"/>
          <a:stretch>
            <a:fillRect/>
          </a:stretch>
        </p:blipFill>
        <p:spPr>
          <a:xfrm>
            <a:off x="3465411" y="3093334"/>
            <a:ext cx="6048923" cy="555311"/>
          </a:xfrm>
          <a:prstGeom prst="rect">
            <a:avLst/>
          </a:prstGeom>
        </p:spPr>
      </p:pic>
      <p:cxnSp>
        <p:nvCxnSpPr>
          <p:cNvPr id="8" name="직선 연결선[R] 7">
            <a:extLst>
              <a:ext uri="{FF2B5EF4-FFF2-40B4-BE49-F238E27FC236}">
                <a16:creationId xmlns:a16="http://schemas.microsoft.com/office/drawing/2014/main" id="{AA1CE662-3F8A-7840-9401-2ED73F2AC780}"/>
              </a:ext>
            </a:extLst>
          </p:cNvPr>
          <p:cNvCxnSpPr>
            <a:cxnSpLocks/>
            <a:stCxn id="7" idx="2"/>
          </p:cNvCxnSpPr>
          <p:nvPr/>
        </p:nvCxnSpPr>
        <p:spPr>
          <a:xfrm>
            <a:off x="6489873" y="3648645"/>
            <a:ext cx="3024461"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직선 연결선[R] 8">
            <a:extLst>
              <a:ext uri="{FF2B5EF4-FFF2-40B4-BE49-F238E27FC236}">
                <a16:creationId xmlns:a16="http://schemas.microsoft.com/office/drawing/2014/main" id="{04DD5079-62BC-1D48-AB2F-E486ED4B9FDB}"/>
              </a:ext>
            </a:extLst>
          </p:cNvPr>
          <p:cNvCxnSpPr>
            <a:cxnSpLocks/>
          </p:cNvCxnSpPr>
          <p:nvPr/>
        </p:nvCxnSpPr>
        <p:spPr>
          <a:xfrm>
            <a:off x="3460907" y="3648645"/>
            <a:ext cx="288202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직선 연결선[R] 12">
            <a:extLst>
              <a:ext uri="{FF2B5EF4-FFF2-40B4-BE49-F238E27FC236}">
                <a16:creationId xmlns:a16="http://schemas.microsoft.com/office/drawing/2014/main" id="{A8E342A2-63FB-6B4F-A362-BAF70BDC97A7}"/>
              </a:ext>
            </a:extLst>
          </p:cNvPr>
          <p:cNvCxnSpPr>
            <a:cxnSpLocks/>
          </p:cNvCxnSpPr>
          <p:nvPr/>
        </p:nvCxnSpPr>
        <p:spPr>
          <a:xfrm>
            <a:off x="3460907" y="4101986"/>
            <a:ext cx="605342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0B508AF-E3F2-554C-A05F-40DEA219557D}"/>
              </a:ext>
            </a:extLst>
          </p:cNvPr>
          <p:cNvSpPr txBox="1"/>
          <p:nvPr/>
        </p:nvSpPr>
        <p:spPr>
          <a:xfrm>
            <a:off x="6809910" y="3689831"/>
            <a:ext cx="2384385" cy="369332"/>
          </a:xfrm>
          <a:prstGeom prst="rect">
            <a:avLst/>
          </a:prstGeom>
          <a:noFill/>
        </p:spPr>
        <p:txBody>
          <a:bodyPr wrap="square" rtlCol="0">
            <a:spAutoFit/>
          </a:bodyPr>
          <a:lstStyle/>
          <a:p>
            <a:r>
              <a:rPr kumimoji="1" lang="en-US" altLang="ko-KR" dirty="0">
                <a:solidFill>
                  <a:srgbClr val="FFC000"/>
                </a:solidFill>
              </a:rPr>
              <a:t>Reconstruction term</a:t>
            </a:r>
            <a:endParaRPr kumimoji="1" lang="ko-KR" altLang="en-US" dirty="0">
              <a:solidFill>
                <a:srgbClr val="FFC000"/>
              </a:solidFill>
            </a:endParaRPr>
          </a:p>
        </p:txBody>
      </p:sp>
      <p:sp>
        <p:nvSpPr>
          <p:cNvPr id="15" name="TextBox 14">
            <a:extLst>
              <a:ext uri="{FF2B5EF4-FFF2-40B4-BE49-F238E27FC236}">
                <a16:creationId xmlns:a16="http://schemas.microsoft.com/office/drawing/2014/main" id="{3C352571-4E94-6640-9B47-A03A6E60F730}"/>
              </a:ext>
            </a:extLst>
          </p:cNvPr>
          <p:cNvSpPr txBox="1"/>
          <p:nvPr/>
        </p:nvSpPr>
        <p:spPr>
          <a:xfrm>
            <a:off x="3460907" y="3673306"/>
            <a:ext cx="2882020" cy="369332"/>
          </a:xfrm>
          <a:prstGeom prst="rect">
            <a:avLst/>
          </a:prstGeom>
          <a:noFill/>
        </p:spPr>
        <p:txBody>
          <a:bodyPr wrap="square" rtlCol="0">
            <a:spAutoFit/>
          </a:bodyPr>
          <a:lstStyle/>
          <a:p>
            <a:r>
              <a:rPr kumimoji="1" lang="en-US" altLang="ko-KR" dirty="0">
                <a:solidFill>
                  <a:srgbClr val="FFC000"/>
                </a:solidFill>
              </a:rPr>
              <a:t>Regularization Parameter</a:t>
            </a:r>
            <a:endParaRPr kumimoji="1" lang="ko-KR" altLang="en-US" dirty="0">
              <a:solidFill>
                <a:srgbClr val="FFC000"/>
              </a:solidFill>
            </a:endParaRPr>
          </a:p>
        </p:txBody>
      </p:sp>
      <p:sp>
        <p:nvSpPr>
          <p:cNvPr id="17" name="TextBox 16">
            <a:extLst>
              <a:ext uri="{FF2B5EF4-FFF2-40B4-BE49-F238E27FC236}">
                <a16:creationId xmlns:a16="http://schemas.microsoft.com/office/drawing/2014/main" id="{CBDF612E-B464-2F4B-9FF1-F61AE096AF1B}"/>
              </a:ext>
            </a:extLst>
          </p:cNvPr>
          <p:cNvSpPr txBox="1"/>
          <p:nvPr/>
        </p:nvSpPr>
        <p:spPr>
          <a:xfrm>
            <a:off x="6096000" y="4131041"/>
            <a:ext cx="902777" cy="369332"/>
          </a:xfrm>
          <a:prstGeom prst="rect">
            <a:avLst/>
          </a:prstGeom>
          <a:noFill/>
        </p:spPr>
        <p:txBody>
          <a:bodyPr wrap="square" rtlCol="0">
            <a:spAutoFit/>
          </a:bodyPr>
          <a:lstStyle/>
          <a:p>
            <a:r>
              <a:rPr kumimoji="1" lang="en-US" altLang="ko-KR" dirty="0">
                <a:solidFill>
                  <a:srgbClr val="FF0000"/>
                </a:solidFill>
              </a:rPr>
              <a:t>ELBO</a:t>
            </a:r>
            <a:endParaRPr kumimoji="1" lang="ko-KR" altLang="en-US" dirty="0">
              <a:solidFill>
                <a:srgbClr val="FF0000"/>
              </a:solidFill>
            </a:endParaRPr>
          </a:p>
        </p:txBody>
      </p:sp>
    </p:spTree>
    <p:extLst>
      <p:ext uri="{BB962C8B-B14F-4D97-AF65-F5344CB8AC3E}">
        <p14:creationId xmlns:p14="http://schemas.microsoft.com/office/powerpoint/2010/main" val="408655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a:t>First Order Approximation of MAML</a:t>
            </a:r>
            <a:endParaRPr kumimoji="1" lang="ko-KR" altLang="en-US" dirty="0"/>
          </a:p>
        </p:txBody>
      </p:sp>
      <p:pic>
        <p:nvPicPr>
          <p:cNvPr id="4" name="그림 3">
            <a:extLst>
              <a:ext uri="{FF2B5EF4-FFF2-40B4-BE49-F238E27FC236}">
                <a16:creationId xmlns:a16="http://schemas.microsoft.com/office/drawing/2014/main" id="{68BEE130-EAE7-E44A-8944-DF77552EF103}"/>
              </a:ext>
            </a:extLst>
          </p:cNvPr>
          <p:cNvPicPr>
            <a:picLocks noChangeAspect="1"/>
          </p:cNvPicPr>
          <p:nvPr/>
        </p:nvPicPr>
        <p:blipFill>
          <a:blip r:embed="rId2"/>
          <a:stretch>
            <a:fillRect/>
          </a:stretch>
        </p:blipFill>
        <p:spPr>
          <a:xfrm>
            <a:off x="271042" y="2461067"/>
            <a:ext cx="10923894" cy="1196532"/>
          </a:xfrm>
          <a:prstGeom prst="rect">
            <a:avLst/>
          </a:prstGeom>
        </p:spPr>
      </p:pic>
      <p:cxnSp>
        <p:nvCxnSpPr>
          <p:cNvPr id="5" name="직선 연결선[R] 4">
            <a:extLst>
              <a:ext uri="{FF2B5EF4-FFF2-40B4-BE49-F238E27FC236}">
                <a16:creationId xmlns:a16="http://schemas.microsoft.com/office/drawing/2014/main" id="{DDC192F7-3C5F-6F40-AB75-8E4CE0566B6B}"/>
              </a:ext>
            </a:extLst>
          </p:cNvPr>
          <p:cNvCxnSpPr>
            <a:cxnSpLocks/>
          </p:cNvCxnSpPr>
          <p:nvPr/>
        </p:nvCxnSpPr>
        <p:spPr>
          <a:xfrm>
            <a:off x="2357378" y="2853849"/>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직선 연결선[R] 5">
            <a:extLst>
              <a:ext uri="{FF2B5EF4-FFF2-40B4-BE49-F238E27FC236}">
                <a16:creationId xmlns:a16="http://schemas.microsoft.com/office/drawing/2014/main" id="{9245D9BD-0DE3-F344-9A8D-86A537292D44}"/>
              </a:ext>
            </a:extLst>
          </p:cNvPr>
          <p:cNvCxnSpPr>
            <a:cxnSpLocks/>
          </p:cNvCxnSpPr>
          <p:nvPr/>
        </p:nvCxnSpPr>
        <p:spPr>
          <a:xfrm>
            <a:off x="3283352" y="3039044"/>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5F28EDEB-54BC-E24C-B91A-30B91EC3E961}"/>
              </a:ext>
            </a:extLst>
          </p:cNvPr>
          <p:cNvCxnSpPr>
            <a:cxnSpLocks/>
            <a:stCxn id="8" idx="0"/>
          </p:cNvCxnSpPr>
          <p:nvPr/>
        </p:nvCxnSpPr>
        <p:spPr>
          <a:xfrm flipH="1" flipV="1">
            <a:off x="4143737" y="3039045"/>
            <a:ext cx="1352308" cy="20454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F0F09D4-8CD5-B643-AA32-F0BA5570EAE7}"/>
              </a:ext>
            </a:extLst>
          </p:cNvPr>
          <p:cNvSpPr txBox="1"/>
          <p:nvPr/>
        </p:nvSpPr>
        <p:spPr>
          <a:xfrm>
            <a:off x="3487837" y="5084457"/>
            <a:ext cx="4016415" cy="1200329"/>
          </a:xfrm>
          <a:prstGeom prst="rect">
            <a:avLst/>
          </a:prstGeom>
          <a:noFill/>
        </p:spPr>
        <p:txBody>
          <a:bodyPr wrap="square" rtlCol="0">
            <a:spAutoFit/>
          </a:bodyPr>
          <a:lstStyle/>
          <a:p>
            <a:r>
              <a:rPr kumimoji="1" lang="en-US" altLang="ko-KR" dirty="0"/>
              <a:t>Evaluate this gradient at training time, so that there are no higher-order derivatives to compute when computing gradients of the loss. </a:t>
            </a:r>
            <a:endParaRPr kumimoji="1" lang="ko-KR" altLang="en-US" dirty="0"/>
          </a:p>
        </p:txBody>
      </p:sp>
    </p:spTree>
    <p:extLst>
      <p:ext uri="{BB962C8B-B14F-4D97-AF65-F5344CB8AC3E}">
        <p14:creationId xmlns:p14="http://schemas.microsoft.com/office/powerpoint/2010/main" val="367518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lstStyle/>
          <a:p>
            <a:r>
              <a:rPr kumimoji="1" lang="en-US" altLang="ko-KR" dirty="0" err="1"/>
              <a:t>se_tutorials</a:t>
            </a:r>
            <a:r>
              <a:rPr kumimoji="1" lang="en-US" altLang="ko-KR" dirty="0"/>
              <a:t>/</a:t>
            </a:r>
            <a:r>
              <a:rPr kumimoji="1" lang="en-US" altLang="ko-KR" dirty="0" err="1"/>
              <a:t>vae</a:t>
            </a:r>
            <a:r>
              <a:rPr kumimoji="1" lang="en-US" altLang="ko-KR" dirty="0"/>
              <a:t>/</a:t>
            </a:r>
            <a:r>
              <a:rPr kumimoji="1" lang="en-US" altLang="ko-KR" dirty="0" err="1"/>
              <a:t>vae.py</a:t>
            </a:r>
            <a:endParaRPr kumimoji="1" lang="ko-KR" altLang="en-US" dirty="0"/>
          </a:p>
        </p:txBody>
      </p:sp>
      <p:sp>
        <p:nvSpPr>
          <p:cNvPr id="6" name="TextBox 5">
            <a:extLst>
              <a:ext uri="{FF2B5EF4-FFF2-40B4-BE49-F238E27FC236}">
                <a16:creationId xmlns:a16="http://schemas.microsoft.com/office/drawing/2014/main" id="{368035E6-2448-5E43-83EF-DE2751D8218A}"/>
              </a:ext>
            </a:extLst>
          </p:cNvPr>
          <p:cNvSpPr txBox="1"/>
          <p:nvPr/>
        </p:nvSpPr>
        <p:spPr>
          <a:xfrm>
            <a:off x="7080061" y="1519960"/>
            <a:ext cx="4982713" cy="784830"/>
          </a:xfrm>
          <a:prstGeom prst="rect">
            <a:avLst/>
          </a:prstGeom>
          <a:noFill/>
        </p:spPr>
        <p:txBody>
          <a:bodyPr wrap="square" rtlCol="0">
            <a:spAutoFit/>
          </a:bodyPr>
          <a:lstStyle/>
          <a:p>
            <a:r>
              <a:rPr kumimoji="1" lang="en-US" altLang="ko-KR" sz="1500" dirty="0">
                <a:solidFill>
                  <a:srgbClr val="FFC000"/>
                </a:solidFill>
              </a:rPr>
              <a:t>Reconstruction Error </a:t>
            </a:r>
          </a:p>
          <a:p>
            <a:r>
              <a:rPr kumimoji="1" lang="en-US" altLang="ko-KR" sz="1500" dirty="0"/>
              <a:t>x*log(decode(encode(x)) </a:t>
            </a:r>
          </a:p>
          <a:p>
            <a:r>
              <a:rPr kumimoji="1" lang="en-US" altLang="ko-KR" sz="1500" dirty="0"/>
              <a:t>  + (1-x)*log(1-decode(encode(x))</a:t>
            </a:r>
          </a:p>
        </p:txBody>
      </p:sp>
      <p:pic>
        <p:nvPicPr>
          <p:cNvPr id="3" name="그림 2">
            <a:extLst>
              <a:ext uri="{FF2B5EF4-FFF2-40B4-BE49-F238E27FC236}">
                <a16:creationId xmlns:a16="http://schemas.microsoft.com/office/drawing/2014/main" id="{9C481834-3717-0344-9DAD-FE05D59DD737}"/>
              </a:ext>
            </a:extLst>
          </p:cNvPr>
          <p:cNvPicPr>
            <a:picLocks noChangeAspect="1"/>
          </p:cNvPicPr>
          <p:nvPr/>
        </p:nvPicPr>
        <p:blipFill>
          <a:blip r:embed="rId2"/>
          <a:stretch>
            <a:fillRect/>
          </a:stretch>
        </p:blipFill>
        <p:spPr>
          <a:xfrm>
            <a:off x="185196" y="1519960"/>
            <a:ext cx="6721246" cy="4944103"/>
          </a:xfrm>
          <a:prstGeom prst="rect">
            <a:avLst/>
          </a:prstGeom>
        </p:spPr>
      </p:pic>
      <p:sp>
        <p:nvSpPr>
          <p:cNvPr id="7" name="TextBox 6">
            <a:extLst>
              <a:ext uri="{FF2B5EF4-FFF2-40B4-BE49-F238E27FC236}">
                <a16:creationId xmlns:a16="http://schemas.microsoft.com/office/drawing/2014/main" id="{FACF87FC-84EA-B344-BE07-D6D959259799}"/>
              </a:ext>
            </a:extLst>
          </p:cNvPr>
          <p:cNvSpPr txBox="1"/>
          <p:nvPr/>
        </p:nvSpPr>
        <p:spPr>
          <a:xfrm>
            <a:off x="3653994" y="1912375"/>
            <a:ext cx="651788" cy="323165"/>
          </a:xfrm>
          <a:prstGeom prst="rect">
            <a:avLst/>
          </a:prstGeom>
          <a:noFill/>
        </p:spPr>
        <p:txBody>
          <a:bodyPr wrap="square" rtlCol="0">
            <a:spAutoFit/>
          </a:bodyPr>
          <a:lstStyle/>
          <a:p>
            <a:r>
              <a:rPr kumimoji="1" lang="en-US" altLang="ko-KR" sz="1500" dirty="0">
                <a:solidFill>
                  <a:srgbClr val="FF0000"/>
                </a:solidFill>
              </a:rPr>
              <a:t>input</a:t>
            </a:r>
          </a:p>
        </p:txBody>
      </p:sp>
      <p:sp>
        <p:nvSpPr>
          <p:cNvPr id="8" name="TextBox 7">
            <a:extLst>
              <a:ext uri="{FF2B5EF4-FFF2-40B4-BE49-F238E27FC236}">
                <a16:creationId xmlns:a16="http://schemas.microsoft.com/office/drawing/2014/main" id="{61A38F1C-F6B7-F74F-BAD3-6FC63F35F537}"/>
              </a:ext>
            </a:extLst>
          </p:cNvPr>
          <p:cNvSpPr txBox="1"/>
          <p:nvPr/>
        </p:nvSpPr>
        <p:spPr>
          <a:xfrm>
            <a:off x="391859" y="2889973"/>
            <a:ext cx="1598985" cy="323165"/>
          </a:xfrm>
          <a:prstGeom prst="rect">
            <a:avLst/>
          </a:prstGeom>
          <a:noFill/>
        </p:spPr>
        <p:txBody>
          <a:bodyPr wrap="square" rtlCol="0">
            <a:spAutoFit/>
          </a:bodyPr>
          <a:lstStyle/>
          <a:p>
            <a:r>
              <a:rPr kumimoji="1" lang="en-US" altLang="ko-KR" sz="1500" dirty="0">
                <a:solidFill>
                  <a:srgbClr val="FF0000"/>
                </a:solidFill>
              </a:rPr>
              <a:t>Encoded vector</a:t>
            </a:r>
          </a:p>
        </p:txBody>
      </p:sp>
      <p:sp>
        <p:nvSpPr>
          <p:cNvPr id="9" name="TextBox 8">
            <a:extLst>
              <a:ext uri="{FF2B5EF4-FFF2-40B4-BE49-F238E27FC236}">
                <a16:creationId xmlns:a16="http://schemas.microsoft.com/office/drawing/2014/main" id="{715DC13D-27A8-5046-95B6-1A00F9A21BF8}"/>
              </a:ext>
            </a:extLst>
          </p:cNvPr>
          <p:cNvSpPr txBox="1"/>
          <p:nvPr/>
        </p:nvSpPr>
        <p:spPr>
          <a:xfrm>
            <a:off x="391858" y="3706464"/>
            <a:ext cx="1714734" cy="323165"/>
          </a:xfrm>
          <a:prstGeom prst="rect">
            <a:avLst/>
          </a:prstGeom>
          <a:noFill/>
        </p:spPr>
        <p:txBody>
          <a:bodyPr wrap="square" rtlCol="0">
            <a:spAutoFit/>
          </a:bodyPr>
          <a:lstStyle/>
          <a:p>
            <a:r>
              <a:rPr kumimoji="1" lang="en-US" altLang="ko-KR" sz="1500" dirty="0">
                <a:solidFill>
                  <a:srgbClr val="FF0000"/>
                </a:solidFill>
              </a:rPr>
              <a:t>Decoded output</a:t>
            </a:r>
          </a:p>
        </p:txBody>
      </p:sp>
      <p:sp>
        <p:nvSpPr>
          <p:cNvPr id="10" name="타원 9">
            <a:extLst>
              <a:ext uri="{FF2B5EF4-FFF2-40B4-BE49-F238E27FC236}">
                <a16:creationId xmlns:a16="http://schemas.microsoft.com/office/drawing/2014/main" id="{AECA9AC3-0471-E04C-B37A-6867D864C5A1}"/>
              </a:ext>
            </a:extLst>
          </p:cNvPr>
          <p:cNvSpPr/>
          <p:nvPr/>
        </p:nvSpPr>
        <p:spPr>
          <a:xfrm>
            <a:off x="3630844" y="2146459"/>
            <a:ext cx="651788" cy="2414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타원 10">
            <a:extLst>
              <a:ext uri="{FF2B5EF4-FFF2-40B4-BE49-F238E27FC236}">
                <a16:creationId xmlns:a16="http://schemas.microsoft.com/office/drawing/2014/main" id="{165F4AC6-C50A-6944-8FDF-6AA86692558D}"/>
              </a:ext>
            </a:extLst>
          </p:cNvPr>
          <p:cNvSpPr/>
          <p:nvPr/>
        </p:nvSpPr>
        <p:spPr>
          <a:xfrm>
            <a:off x="947447" y="2776074"/>
            <a:ext cx="291043" cy="1880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타원 11">
            <a:extLst>
              <a:ext uri="{FF2B5EF4-FFF2-40B4-BE49-F238E27FC236}">
                <a16:creationId xmlns:a16="http://schemas.microsoft.com/office/drawing/2014/main" id="{6E6471F7-B2C8-0140-8F3C-A4C5EE742672}"/>
              </a:ext>
            </a:extLst>
          </p:cNvPr>
          <p:cNvSpPr/>
          <p:nvPr/>
        </p:nvSpPr>
        <p:spPr>
          <a:xfrm>
            <a:off x="935033" y="3600879"/>
            <a:ext cx="291043" cy="1880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4" name="직선 화살표 연결선 13">
            <a:extLst>
              <a:ext uri="{FF2B5EF4-FFF2-40B4-BE49-F238E27FC236}">
                <a16:creationId xmlns:a16="http://schemas.microsoft.com/office/drawing/2014/main" id="{571BB62F-827E-4E48-9F2F-00A56CB969BB}"/>
              </a:ext>
            </a:extLst>
          </p:cNvPr>
          <p:cNvCxnSpPr>
            <a:cxnSpLocks/>
            <a:endCxn id="6" idx="1"/>
          </p:cNvCxnSpPr>
          <p:nvPr/>
        </p:nvCxnSpPr>
        <p:spPr>
          <a:xfrm flipV="1">
            <a:off x="5555848" y="1912375"/>
            <a:ext cx="1524213" cy="2335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1077EAC-82A3-F144-9489-3EB64C9AD3FA}"/>
              </a:ext>
            </a:extLst>
          </p:cNvPr>
          <p:cNvSpPr txBox="1"/>
          <p:nvPr/>
        </p:nvSpPr>
        <p:spPr>
          <a:xfrm>
            <a:off x="7209287" y="2722351"/>
            <a:ext cx="4982713" cy="553998"/>
          </a:xfrm>
          <a:prstGeom prst="rect">
            <a:avLst/>
          </a:prstGeom>
          <a:noFill/>
        </p:spPr>
        <p:txBody>
          <a:bodyPr wrap="square" rtlCol="0">
            <a:spAutoFit/>
          </a:bodyPr>
          <a:lstStyle/>
          <a:p>
            <a:r>
              <a:rPr kumimoji="1" lang="en-US" altLang="ko-KR" sz="1500" dirty="0">
                <a:solidFill>
                  <a:srgbClr val="FFC000"/>
                </a:solidFill>
              </a:rPr>
              <a:t>Regularization Parameter</a:t>
            </a:r>
          </a:p>
          <a:p>
            <a:r>
              <a:rPr kumimoji="1" lang="en-US" altLang="ko-KR" sz="1500" dirty="0"/>
              <a:t>0.5 * (mu_z^2 + sigma_z^2 – log(</a:t>
            </a:r>
            <a:r>
              <a:rPr kumimoji="1" lang="en-US" altLang="ko-KR" sz="1500" dirty="0" err="1"/>
              <a:t>sigma_z</a:t>
            </a:r>
            <a:r>
              <a:rPr kumimoji="1" lang="en-US" altLang="ko-KR" sz="1500" dirty="0"/>
              <a:t>) -1)</a:t>
            </a:r>
          </a:p>
        </p:txBody>
      </p:sp>
      <p:cxnSp>
        <p:nvCxnSpPr>
          <p:cNvPr id="19" name="직선 화살표 연결선 18">
            <a:extLst>
              <a:ext uri="{FF2B5EF4-FFF2-40B4-BE49-F238E27FC236}">
                <a16:creationId xmlns:a16="http://schemas.microsoft.com/office/drawing/2014/main" id="{05DD5EB4-A4B7-0746-B1EC-1490CE010E97}"/>
              </a:ext>
            </a:extLst>
          </p:cNvPr>
          <p:cNvCxnSpPr>
            <a:cxnSpLocks/>
            <a:endCxn id="18" idx="1"/>
          </p:cNvCxnSpPr>
          <p:nvPr/>
        </p:nvCxnSpPr>
        <p:spPr>
          <a:xfrm flipV="1">
            <a:off x="5613722" y="2999350"/>
            <a:ext cx="1595565" cy="147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직선 연결선[R] 21">
            <a:extLst>
              <a:ext uri="{FF2B5EF4-FFF2-40B4-BE49-F238E27FC236}">
                <a16:creationId xmlns:a16="http://schemas.microsoft.com/office/drawing/2014/main" id="{CFF27352-769B-E546-B4D7-D1D6465A95AB}"/>
              </a:ext>
            </a:extLst>
          </p:cNvPr>
          <p:cNvCxnSpPr>
            <a:cxnSpLocks/>
          </p:cNvCxnSpPr>
          <p:nvPr/>
        </p:nvCxnSpPr>
        <p:spPr>
          <a:xfrm>
            <a:off x="2859024" y="4379778"/>
            <a:ext cx="27546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직선 연결선[R] 24">
            <a:extLst>
              <a:ext uri="{FF2B5EF4-FFF2-40B4-BE49-F238E27FC236}">
                <a16:creationId xmlns:a16="http://schemas.microsoft.com/office/drawing/2014/main" id="{71A069CC-6C66-024F-9C1E-C1CE2EA26043}"/>
              </a:ext>
            </a:extLst>
          </p:cNvPr>
          <p:cNvCxnSpPr>
            <a:cxnSpLocks/>
          </p:cNvCxnSpPr>
          <p:nvPr/>
        </p:nvCxnSpPr>
        <p:spPr>
          <a:xfrm>
            <a:off x="2363242" y="4613201"/>
            <a:ext cx="31926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98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lstStyle/>
          <a:p>
            <a:r>
              <a:rPr kumimoji="1" lang="en-US" altLang="ko-KR" dirty="0" err="1"/>
              <a:t>se_tutorials</a:t>
            </a:r>
            <a:r>
              <a:rPr kumimoji="1" lang="en-US" altLang="ko-KR" dirty="0"/>
              <a:t>/</a:t>
            </a:r>
            <a:r>
              <a:rPr kumimoji="1" lang="en-US" altLang="ko-KR" dirty="0" err="1"/>
              <a:t>vae</a:t>
            </a:r>
            <a:r>
              <a:rPr kumimoji="1" lang="en-US" altLang="ko-KR" dirty="0"/>
              <a:t>/</a:t>
            </a:r>
            <a:r>
              <a:rPr kumimoji="1" lang="en-US" altLang="ko-KR" dirty="0" err="1"/>
              <a:t>vae.py</a:t>
            </a:r>
            <a:r>
              <a:rPr kumimoji="1" lang="en-US" altLang="ko-KR" dirty="0"/>
              <a:t> (answer)</a:t>
            </a:r>
            <a:endParaRPr kumimoji="1" lang="ko-KR" altLang="en-US" dirty="0"/>
          </a:p>
        </p:txBody>
      </p:sp>
      <p:pic>
        <p:nvPicPr>
          <p:cNvPr id="2" name="그림 1">
            <a:extLst>
              <a:ext uri="{FF2B5EF4-FFF2-40B4-BE49-F238E27FC236}">
                <a16:creationId xmlns:a16="http://schemas.microsoft.com/office/drawing/2014/main" id="{851F2914-F478-1F49-8089-4BE4C2BCE30E}"/>
              </a:ext>
            </a:extLst>
          </p:cNvPr>
          <p:cNvPicPr>
            <a:picLocks noChangeAspect="1"/>
          </p:cNvPicPr>
          <p:nvPr/>
        </p:nvPicPr>
        <p:blipFill>
          <a:blip r:embed="rId2"/>
          <a:stretch>
            <a:fillRect/>
          </a:stretch>
        </p:blipFill>
        <p:spPr>
          <a:xfrm>
            <a:off x="782230" y="1494138"/>
            <a:ext cx="8142654" cy="4998737"/>
          </a:xfrm>
          <a:prstGeom prst="rect">
            <a:avLst/>
          </a:prstGeom>
        </p:spPr>
      </p:pic>
    </p:spTree>
    <p:extLst>
      <p:ext uri="{BB962C8B-B14F-4D97-AF65-F5344CB8AC3E}">
        <p14:creationId xmlns:p14="http://schemas.microsoft.com/office/powerpoint/2010/main" val="2045466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D5FA4A07-57F9-CE46-8616-27D0B8DAA098}"/>
              </a:ext>
            </a:extLst>
          </p:cNvPr>
          <p:cNvSpPr>
            <a:spLocks noGrp="1"/>
          </p:cNvSpPr>
          <p:nvPr>
            <p:ph type="title"/>
          </p:nvPr>
        </p:nvSpPr>
        <p:spPr/>
        <p:txBody>
          <a:bodyPr/>
          <a:lstStyle/>
          <a:p>
            <a:r>
              <a:rPr kumimoji="1" lang="en-US" altLang="ko-KR" dirty="0"/>
              <a:t>Deep Convolutional GAN</a:t>
            </a:r>
            <a:endParaRPr kumimoji="1" lang="ko-KR" altLang="en-US" dirty="0"/>
          </a:p>
        </p:txBody>
      </p:sp>
      <p:sp>
        <p:nvSpPr>
          <p:cNvPr id="5" name="텍스트 개체 틀 4">
            <a:extLst>
              <a:ext uri="{FF2B5EF4-FFF2-40B4-BE49-F238E27FC236}">
                <a16:creationId xmlns:a16="http://schemas.microsoft.com/office/drawing/2014/main" id="{3C156DFD-06DB-8A41-8100-54C41532A082}"/>
              </a:ext>
            </a:extLst>
          </p:cNvPr>
          <p:cNvSpPr>
            <a:spLocks noGrp="1"/>
          </p:cNvSpPr>
          <p:nvPr>
            <p:ph type="body" idx="1"/>
          </p:nvPr>
        </p:nvSpPr>
        <p:spPr/>
        <p:txBody>
          <a:bodyPr/>
          <a:lstStyle/>
          <a:p>
            <a:endParaRPr kumimoji="1" lang="ko-KR" altLang="en-US"/>
          </a:p>
        </p:txBody>
      </p:sp>
    </p:spTree>
    <p:extLst>
      <p:ext uri="{BB962C8B-B14F-4D97-AF65-F5344CB8AC3E}">
        <p14:creationId xmlns:p14="http://schemas.microsoft.com/office/powerpoint/2010/main" val="13247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lstStyle/>
          <a:p>
            <a:r>
              <a:rPr kumimoji="1" lang="en-US" altLang="ko-KR" sz="3000" dirty="0"/>
              <a:t>paper:</a:t>
            </a:r>
            <a:r>
              <a:rPr kumimoji="1" lang="en-US" altLang="ko-KR" dirty="0"/>
              <a:t> Generative Adversarial Nets</a:t>
            </a:r>
            <a:endParaRPr kumimoji="1" lang="ko-KR" altLang="en-US" dirty="0"/>
          </a:p>
        </p:txBody>
      </p:sp>
      <p:sp>
        <p:nvSpPr>
          <p:cNvPr id="5" name="내용 개체 틀 4">
            <a:extLst>
              <a:ext uri="{FF2B5EF4-FFF2-40B4-BE49-F238E27FC236}">
                <a16:creationId xmlns:a16="http://schemas.microsoft.com/office/drawing/2014/main" id="{1C1BA74F-7122-714B-B9D7-40D37790FDD5}"/>
              </a:ext>
            </a:extLst>
          </p:cNvPr>
          <p:cNvSpPr>
            <a:spLocks noGrp="1"/>
          </p:cNvSpPr>
          <p:nvPr>
            <p:ph idx="1"/>
          </p:nvPr>
        </p:nvSpPr>
        <p:spPr>
          <a:xfrm>
            <a:off x="838201" y="1825625"/>
            <a:ext cx="6037161" cy="4097745"/>
          </a:xfrm>
        </p:spPr>
        <p:txBody>
          <a:bodyPr/>
          <a:lstStyle/>
          <a:p>
            <a:r>
              <a:rPr kumimoji="1" lang="en-US" altLang="ko-KR" dirty="0">
                <a:hlinkClick r:id="rId2"/>
              </a:rPr>
              <a:t>Goodfellow et al.</a:t>
            </a:r>
            <a:endParaRPr kumimoji="1" lang="en-US" altLang="ko-KR" dirty="0"/>
          </a:p>
          <a:p>
            <a:r>
              <a:rPr kumimoji="1" lang="en-US" altLang="ko-KR" dirty="0" err="1"/>
              <a:t>Adversarially</a:t>
            </a:r>
            <a:r>
              <a:rPr kumimoji="1" lang="en-US" altLang="ko-KR" dirty="0"/>
              <a:t> train generator(G) and Discriminator(D). </a:t>
            </a:r>
          </a:p>
          <a:p>
            <a:endParaRPr kumimoji="1" lang="ko-KR" altLang="en-US" dirty="0"/>
          </a:p>
        </p:txBody>
      </p:sp>
      <p:pic>
        <p:nvPicPr>
          <p:cNvPr id="3" name="그림 2">
            <a:extLst>
              <a:ext uri="{FF2B5EF4-FFF2-40B4-BE49-F238E27FC236}">
                <a16:creationId xmlns:a16="http://schemas.microsoft.com/office/drawing/2014/main" id="{A2A5612C-CC67-2743-96D5-8584D82A3615}"/>
              </a:ext>
            </a:extLst>
          </p:cNvPr>
          <p:cNvPicPr>
            <a:picLocks noChangeAspect="1"/>
          </p:cNvPicPr>
          <p:nvPr/>
        </p:nvPicPr>
        <p:blipFill>
          <a:blip r:embed="rId3"/>
          <a:stretch>
            <a:fillRect/>
          </a:stretch>
        </p:blipFill>
        <p:spPr>
          <a:xfrm>
            <a:off x="7358697" y="1825625"/>
            <a:ext cx="4584700" cy="1997295"/>
          </a:xfrm>
          <a:prstGeom prst="rect">
            <a:avLst/>
          </a:prstGeom>
        </p:spPr>
      </p:pic>
      <p:sp>
        <p:nvSpPr>
          <p:cNvPr id="6" name="TextBox 5">
            <a:extLst>
              <a:ext uri="{FF2B5EF4-FFF2-40B4-BE49-F238E27FC236}">
                <a16:creationId xmlns:a16="http://schemas.microsoft.com/office/drawing/2014/main" id="{E35AC257-B92D-0841-88C2-46403C832E3A}"/>
              </a:ext>
            </a:extLst>
          </p:cNvPr>
          <p:cNvSpPr txBox="1"/>
          <p:nvPr/>
        </p:nvSpPr>
        <p:spPr>
          <a:xfrm>
            <a:off x="7291418" y="4005875"/>
            <a:ext cx="6538867" cy="261610"/>
          </a:xfrm>
          <a:prstGeom prst="rect">
            <a:avLst/>
          </a:prstGeom>
          <a:noFill/>
        </p:spPr>
        <p:txBody>
          <a:bodyPr wrap="square" rtlCol="0">
            <a:spAutoFit/>
          </a:bodyPr>
          <a:lstStyle/>
          <a:p>
            <a:r>
              <a:rPr lang="en-US" altLang="ko-KR" sz="1100" dirty="0">
                <a:hlinkClick r:id="rId4"/>
              </a:rPr>
              <a:t>https://pathmind.com/kr/wiki/generative-adversarial-network-gan</a:t>
            </a:r>
            <a:endParaRPr kumimoji="1" lang="ko-KR" altLang="en-US" sz="1100" dirty="0"/>
          </a:p>
        </p:txBody>
      </p:sp>
      <p:pic>
        <p:nvPicPr>
          <p:cNvPr id="8" name="그림 7">
            <a:extLst>
              <a:ext uri="{FF2B5EF4-FFF2-40B4-BE49-F238E27FC236}">
                <a16:creationId xmlns:a16="http://schemas.microsoft.com/office/drawing/2014/main" id="{D294167D-DB4E-CF4F-B370-B19C5068A990}"/>
              </a:ext>
            </a:extLst>
          </p:cNvPr>
          <p:cNvPicPr>
            <a:picLocks noChangeAspect="1"/>
          </p:cNvPicPr>
          <p:nvPr/>
        </p:nvPicPr>
        <p:blipFill>
          <a:blip r:embed="rId5"/>
          <a:stretch>
            <a:fillRect/>
          </a:stretch>
        </p:blipFill>
        <p:spPr>
          <a:xfrm>
            <a:off x="1074292" y="3562464"/>
            <a:ext cx="5801070" cy="443411"/>
          </a:xfrm>
          <a:prstGeom prst="rect">
            <a:avLst/>
          </a:prstGeom>
        </p:spPr>
      </p:pic>
    </p:spTree>
    <p:extLst>
      <p:ext uri="{BB962C8B-B14F-4D97-AF65-F5344CB8AC3E}">
        <p14:creationId xmlns:p14="http://schemas.microsoft.com/office/powerpoint/2010/main" val="1448399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13BC6F-6C36-844D-90DC-30812C0B1727}"/>
              </a:ext>
            </a:extLst>
          </p:cNvPr>
          <p:cNvSpPr>
            <a:spLocks noGrp="1"/>
          </p:cNvSpPr>
          <p:nvPr>
            <p:ph type="title"/>
          </p:nvPr>
        </p:nvSpPr>
        <p:spPr/>
        <p:txBody>
          <a:bodyPr/>
          <a:lstStyle/>
          <a:p>
            <a:r>
              <a:rPr kumimoji="1" lang="en-US" altLang="ko-KR" sz="3000" dirty="0"/>
              <a:t>paper:</a:t>
            </a:r>
            <a:r>
              <a:rPr kumimoji="1" lang="en-US" altLang="ko-KR" dirty="0"/>
              <a:t> Generative Adversarial Nets</a:t>
            </a:r>
            <a:endParaRPr kumimoji="1" lang="ko-KR" altLang="en-US" dirty="0"/>
          </a:p>
        </p:txBody>
      </p:sp>
      <p:sp>
        <p:nvSpPr>
          <p:cNvPr id="5" name="내용 개체 틀 4">
            <a:extLst>
              <a:ext uri="{FF2B5EF4-FFF2-40B4-BE49-F238E27FC236}">
                <a16:creationId xmlns:a16="http://schemas.microsoft.com/office/drawing/2014/main" id="{1C1BA74F-7122-714B-B9D7-40D37790FDD5}"/>
              </a:ext>
            </a:extLst>
          </p:cNvPr>
          <p:cNvSpPr>
            <a:spLocks noGrp="1"/>
          </p:cNvSpPr>
          <p:nvPr>
            <p:ph idx="1"/>
          </p:nvPr>
        </p:nvSpPr>
        <p:spPr>
          <a:xfrm>
            <a:off x="838201" y="1825625"/>
            <a:ext cx="6037161" cy="4097745"/>
          </a:xfrm>
        </p:spPr>
        <p:txBody>
          <a:bodyPr/>
          <a:lstStyle/>
          <a:p>
            <a:r>
              <a:rPr kumimoji="1" lang="en-US" altLang="ko-KR" dirty="0">
                <a:hlinkClick r:id="rId2"/>
              </a:rPr>
              <a:t>Goodfellow et al.</a:t>
            </a:r>
            <a:endParaRPr kumimoji="1" lang="en-US" altLang="ko-KR" dirty="0"/>
          </a:p>
          <a:p>
            <a:endParaRPr kumimoji="1" lang="ko-KR" altLang="en-US" dirty="0"/>
          </a:p>
        </p:txBody>
      </p:sp>
      <p:pic>
        <p:nvPicPr>
          <p:cNvPr id="2" name="그림 1">
            <a:extLst>
              <a:ext uri="{FF2B5EF4-FFF2-40B4-BE49-F238E27FC236}">
                <a16:creationId xmlns:a16="http://schemas.microsoft.com/office/drawing/2014/main" id="{369D0277-3A6A-9249-B0E7-495683FD8F7D}"/>
              </a:ext>
            </a:extLst>
          </p:cNvPr>
          <p:cNvPicPr>
            <a:picLocks noChangeAspect="1"/>
          </p:cNvPicPr>
          <p:nvPr/>
        </p:nvPicPr>
        <p:blipFill>
          <a:blip r:embed="rId3"/>
          <a:stretch>
            <a:fillRect/>
          </a:stretch>
        </p:blipFill>
        <p:spPr>
          <a:xfrm>
            <a:off x="1000084" y="2501777"/>
            <a:ext cx="6645560" cy="3380820"/>
          </a:xfrm>
          <a:prstGeom prst="rect">
            <a:avLst/>
          </a:prstGeom>
        </p:spPr>
      </p:pic>
      <p:cxnSp>
        <p:nvCxnSpPr>
          <p:cNvPr id="9" name="직선 연결선[R] 8">
            <a:extLst>
              <a:ext uri="{FF2B5EF4-FFF2-40B4-BE49-F238E27FC236}">
                <a16:creationId xmlns:a16="http://schemas.microsoft.com/office/drawing/2014/main" id="{37FA2C6B-C9E7-514C-BA21-A56E90AFCD86}"/>
              </a:ext>
            </a:extLst>
          </p:cNvPr>
          <p:cNvCxnSpPr>
            <a:cxnSpLocks/>
          </p:cNvCxnSpPr>
          <p:nvPr/>
        </p:nvCxnSpPr>
        <p:spPr>
          <a:xfrm>
            <a:off x="2870522" y="4345054"/>
            <a:ext cx="357657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직선 연결선[R] 10">
            <a:extLst>
              <a:ext uri="{FF2B5EF4-FFF2-40B4-BE49-F238E27FC236}">
                <a16:creationId xmlns:a16="http://schemas.microsoft.com/office/drawing/2014/main" id="{C5C335BF-B793-6C49-A8F2-8E64A5FA81FD}"/>
              </a:ext>
            </a:extLst>
          </p:cNvPr>
          <p:cNvCxnSpPr>
            <a:cxnSpLocks/>
          </p:cNvCxnSpPr>
          <p:nvPr/>
        </p:nvCxnSpPr>
        <p:spPr>
          <a:xfrm>
            <a:off x="3370162" y="5597049"/>
            <a:ext cx="231300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D0BC84C-6CEB-8747-8EEE-C711C6E64A59}"/>
              </a:ext>
            </a:extLst>
          </p:cNvPr>
          <p:cNvSpPr txBox="1"/>
          <p:nvPr/>
        </p:nvSpPr>
        <p:spPr>
          <a:xfrm>
            <a:off x="7209287" y="3432440"/>
            <a:ext cx="4982713" cy="323165"/>
          </a:xfrm>
          <a:prstGeom prst="rect">
            <a:avLst/>
          </a:prstGeom>
          <a:noFill/>
        </p:spPr>
        <p:txBody>
          <a:bodyPr wrap="square" rtlCol="0">
            <a:spAutoFit/>
          </a:bodyPr>
          <a:lstStyle/>
          <a:p>
            <a:r>
              <a:rPr kumimoji="1" lang="en-US" altLang="ko-KR" sz="1500" dirty="0">
                <a:solidFill>
                  <a:srgbClr val="FFC000"/>
                </a:solidFill>
              </a:rPr>
              <a:t>Discriminator Loss</a:t>
            </a:r>
            <a:endParaRPr kumimoji="1" lang="en-US" altLang="ko-KR" sz="1500" dirty="0"/>
          </a:p>
        </p:txBody>
      </p:sp>
      <p:cxnSp>
        <p:nvCxnSpPr>
          <p:cNvPr id="15" name="직선 화살표 연결선 14">
            <a:extLst>
              <a:ext uri="{FF2B5EF4-FFF2-40B4-BE49-F238E27FC236}">
                <a16:creationId xmlns:a16="http://schemas.microsoft.com/office/drawing/2014/main" id="{8709BB26-EB61-FF48-81C6-0AA2BE90D6DA}"/>
              </a:ext>
            </a:extLst>
          </p:cNvPr>
          <p:cNvCxnSpPr>
            <a:cxnSpLocks/>
            <a:endCxn id="14" idx="1"/>
          </p:cNvCxnSpPr>
          <p:nvPr/>
        </p:nvCxnSpPr>
        <p:spPr>
          <a:xfrm flipV="1">
            <a:off x="6447099" y="3594023"/>
            <a:ext cx="762188" cy="38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FF2E4B8-2759-864B-BCE1-06098848A6E4}"/>
              </a:ext>
            </a:extLst>
          </p:cNvPr>
          <p:cNvSpPr txBox="1"/>
          <p:nvPr/>
        </p:nvSpPr>
        <p:spPr>
          <a:xfrm>
            <a:off x="6875362" y="4604641"/>
            <a:ext cx="4982713" cy="1000274"/>
          </a:xfrm>
          <a:prstGeom prst="rect">
            <a:avLst/>
          </a:prstGeom>
          <a:noFill/>
        </p:spPr>
        <p:txBody>
          <a:bodyPr wrap="square" rtlCol="0">
            <a:spAutoFit/>
          </a:bodyPr>
          <a:lstStyle/>
          <a:p>
            <a:r>
              <a:rPr kumimoji="1" lang="en-US" altLang="ko-KR" sz="1500" dirty="0">
                <a:solidFill>
                  <a:srgbClr val="FFC000"/>
                </a:solidFill>
              </a:rPr>
              <a:t>Generator Loss</a:t>
            </a:r>
          </a:p>
          <a:p>
            <a:r>
              <a:rPr lang="en-US" altLang="ko-KR" sz="1100" dirty="0"/>
              <a:t>The original GAN paper notes that the above minimax loss function can cause the GAN to get stuck in the early stages of GAN training when the discriminator's job is very easy. </a:t>
            </a:r>
            <a:r>
              <a:rPr lang="en-US" altLang="ko-KR" sz="1100" b="1" dirty="0"/>
              <a:t>The paper therefore suggests modifying the generator loss so that the generator tries to maximize </a:t>
            </a:r>
            <a:r>
              <a:rPr lang="en-US" altLang="ko-KR" sz="1100" b="1" dirty="0">
                <a:solidFill>
                  <a:srgbClr val="FF0000"/>
                </a:solidFill>
              </a:rPr>
              <a:t>log D(G(z)).</a:t>
            </a:r>
            <a:endParaRPr kumimoji="1" lang="en-US" altLang="ko-KR" sz="1100" b="1" dirty="0">
              <a:solidFill>
                <a:srgbClr val="FF0000"/>
              </a:solidFill>
            </a:endParaRPr>
          </a:p>
        </p:txBody>
      </p:sp>
      <p:cxnSp>
        <p:nvCxnSpPr>
          <p:cNvPr id="19" name="직선 화살표 연결선 18">
            <a:extLst>
              <a:ext uri="{FF2B5EF4-FFF2-40B4-BE49-F238E27FC236}">
                <a16:creationId xmlns:a16="http://schemas.microsoft.com/office/drawing/2014/main" id="{9616301F-386E-D243-A467-3C35748CDC8B}"/>
              </a:ext>
            </a:extLst>
          </p:cNvPr>
          <p:cNvCxnSpPr>
            <a:cxnSpLocks/>
            <a:endCxn id="18" idx="1"/>
          </p:cNvCxnSpPr>
          <p:nvPr/>
        </p:nvCxnSpPr>
        <p:spPr>
          <a:xfrm>
            <a:off x="5349245" y="4830728"/>
            <a:ext cx="1526117" cy="27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94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8813286-7276-4A48-BB6A-08AC216850ED}"/>
              </a:ext>
            </a:extLst>
          </p:cNvPr>
          <p:cNvSpPr>
            <a:spLocks noGrp="1"/>
          </p:cNvSpPr>
          <p:nvPr>
            <p:ph type="title"/>
          </p:nvPr>
        </p:nvSpPr>
        <p:spPr/>
        <p:txBody>
          <a:bodyPr/>
          <a:lstStyle/>
          <a:p>
            <a:r>
              <a:rPr kumimoji="1" lang="en-US" altLang="ko-KR" dirty="0" err="1"/>
              <a:t>se_tutorials</a:t>
            </a:r>
            <a:r>
              <a:rPr kumimoji="1" lang="en-US" altLang="ko-KR" dirty="0"/>
              <a:t>/</a:t>
            </a:r>
            <a:r>
              <a:rPr kumimoji="1" lang="en-US" altLang="ko-KR" dirty="0" err="1"/>
              <a:t>dcgan</a:t>
            </a:r>
            <a:r>
              <a:rPr kumimoji="1" lang="en-US" altLang="ko-KR" dirty="0"/>
              <a:t>/</a:t>
            </a:r>
            <a:r>
              <a:rPr kumimoji="1" lang="en-US" altLang="ko-KR" dirty="0" err="1"/>
              <a:t>dcgan.py</a:t>
            </a:r>
            <a:endParaRPr kumimoji="1" lang="ko-KR" altLang="en-US" dirty="0"/>
          </a:p>
        </p:txBody>
      </p:sp>
      <p:sp>
        <p:nvSpPr>
          <p:cNvPr id="7" name="내용 개체 틀 6">
            <a:extLst>
              <a:ext uri="{FF2B5EF4-FFF2-40B4-BE49-F238E27FC236}">
                <a16:creationId xmlns:a16="http://schemas.microsoft.com/office/drawing/2014/main" id="{AAE522D1-9CFE-6148-BB62-51524C8DF7E7}"/>
              </a:ext>
            </a:extLst>
          </p:cNvPr>
          <p:cNvSpPr>
            <a:spLocks noGrp="1"/>
          </p:cNvSpPr>
          <p:nvPr>
            <p:ph idx="1"/>
          </p:nvPr>
        </p:nvSpPr>
        <p:spPr/>
        <p:txBody>
          <a:bodyPr/>
          <a:lstStyle/>
          <a:p>
            <a:endParaRPr lang="ko-KR" altLang="en-US" dirty="0"/>
          </a:p>
        </p:txBody>
      </p:sp>
      <p:pic>
        <p:nvPicPr>
          <p:cNvPr id="10" name="그림 9">
            <a:extLst>
              <a:ext uri="{FF2B5EF4-FFF2-40B4-BE49-F238E27FC236}">
                <a16:creationId xmlns:a16="http://schemas.microsoft.com/office/drawing/2014/main" id="{2F4945F1-72F1-E74D-A9F1-DFC7BD5F30DD}"/>
              </a:ext>
            </a:extLst>
          </p:cNvPr>
          <p:cNvPicPr>
            <a:picLocks noChangeAspect="1"/>
          </p:cNvPicPr>
          <p:nvPr/>
        </p:nvPicPr>
        <p:blipFill>
          <a:blip r:embed="rId2"/>
          <a:stretch>
            <a:fillRect/>
          </a:stretch>
        </p:blipFill>
        <p:spPr>
          <a:xfrm>
            <a:off x="838200" y="1690687"/>
            <a:ext cx="5341199" cy="4386021"/>
          </a:xfrm>
          <a:prstGeom prst="rect">
            <a:avLst/>
          </a:prstGeom>
        </p:spPr>
      </p:pic>
      <p:sp>
        <p:nvSpPr>
          <p:cNvPr id="11" name="직사각형 10">
            <a:extLst>
              <a:ext uri="{FF2B5EF4-FFF2-40B4-BE49-F238E27FC236}">
                <a16:creationId xmlns:a16="http://schemas.microsoft.com/office/drawing/2014/main" id="{45F73C01-3CAB-7A42-B234-B0EF3EFFB3D5}"/>
              </a:ext>
            </a:extLst>
          </p:cNvPr>
          <p:cNvSpPr/>
          <p:nvPr/>
        </p:nvSpPr>
        <p:spPr>
          <a:xfrm>
            <a:off x="1250067" y="2372810"/>
            <a:ext cx="4845934" cy="474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a:extLst>
              <a:ext uri="{FF2B5EF4-FFF2-40B4-BE49-F238E27FC236}">
                <a16:creationId xmlns:a16="http://schemas.microsoft.com/office/drawing/2014/main" id="{616252F0-1BD3-B445-BDE8-CCC21D69B0AA}"/>
              </a:ext>
            </a:extLst>
          </p:cNvPr>
          <p:cNvSpPr/>
          <p:nvPr/>
        </p:nvSpPr>
        <p:spPr>
          <a:xfrm>
            <a:off x="1250066" y="2933218"/>
            <a:ext cx="4845934" cy="4745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266115C6-4E0B-E143-8327-0E312B16BCDE}"/>
              </a:ext>
            </a:extLst>
          </p:cNvPr>
          <p:cNvSpPr txBox="1"/>
          <p:nvPr/>
        </p:nvSpPr>
        <p:spPr>
          <a:xfrm>
            <a:off x="7245752" y="2106226"/>
            <a:ext cx="4982713" cy="323165"/>
          </a:xfrm>
          <a:prstGeom prst="rect">
            <a:avLst/>
          </a:prstGeom>
          <a:noFill/>
        </p:spPr>
        <p:txBody>
          <a:bodyPr wrap="square" rtlCol="0">
            <a:spAutoFit/>
          </a:bodyPr>
          <a:lstStyle/>
          <a:p>
            <a:r>
              <a:rPr kumimoji="1" lang="en-US" altLang="ko-KR" sz="1500" dirty="0"/>
              <a:t>= </a:t>
            </a:r>
            <a:r>
              <a:rPr kumimoji="1" lang="en-US" altLang="ko-KR" sz="1500" dirty="0" err="1"/>
              <a:t>reduce_sum</a:t>
            </a:r>
            <a:r>
              <a:rPr kumimoji="1" lang="en-US" altLang="ko-KR" sz="1500" dirty="0"/>
              <a:t>(log(</a:t>
            </a:r>
            <a:r>
              <a:rPr kumimoji="1" lang="en-US" altLang="ko-KR" sz="1500" dirty="0" err="1"/>
              <a:t>D_real</a:t>
            </a:r>
            <a:r>
              <a:rPr kumimoji="1" lang="en-US" altLang="ko-KR" sz="1500" dirty="0"/>
              <a:t>))</a:t>
            </a:r>
          </a:p>
        </p:txBody>
      </p:sp>
      <p:cxnSp>
        <p:nvCxnSpPr>
          <p:cNvPr id="14" name="직선 화살표 연결선 13">
            <a:extLst>
              <a:ext uri="{FF2B5EF4-FFF2-40B4-BE49-F238E27FC236}">
                <a16:creationId xmlns:a16="http://schemas.microsoft.com/office/drawing/2014/main" id="{897A4E76-E2BF-E646-8E97-914E8DA96943}"/>
              </a:ext>
            </a:extLst>
          </p:cNvPr>
          <p:cNvCxnSpPr>
            <a:cxnSpLocks/>
            <a:stCxn id="11" idx="3"/>
            <a:endCxn id="13" idx="1"/>
          </p:cNvCxnSpPr>
          <p:nvPr/>
        </p:nvCxnSpPr>
        <p:spPr>
          <a:xfrm flipV="1">
            <a:off x="6096001" y="2267809"/>
            <a:ext cx="1149751" cy="342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FBEA2F2C-9E27-8049-A038-D8ADAABBC149}"/>
              </a:ext>
            </a:extLst>
          </p:cNvPr>
          <p:cNvCxnSpPr>
            <a:cxnSpLocks/>
          </p:cNvCxnSpPr>
          <p:nvPr/>
        </p:nvCxnSpPr>
        <p:spPr>
          <a:xfrm flipV="1">
            <a:off x="6095999" y="3038953"/>
            <a:ext cx="1149753" cy="116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FC8CE94-DA17-ED49-92E9-D08C25C6FE67}"/>
              </a:ext>
            </a:extLst>
          </p:cNvPr>
          <p:cNvSpPr txBox="1"/>
          <p:nvPr/>
        </p:nvSpPr>
        <p:spPr>
          <a:xfrm>
            <a:off x="7245752" y="2877370"/>
            <a:ext cx="4982713" cy="553998"/>
          </a:xfrm>
          <a:prstGeom prst="rect">
            <a:avLst/>
          </a:prstGeom>
          <a:noFill/>
        </p:spPr>
        <p:txBody>
          <a:bodyPr wrap="square" rtlCol="0">
            <a:spAutoFit/>
          </a:bodyPr>
          <a:lstStyle/>
          <a:p>
            <a:r>
              <a:rPr kumimoji="1" lang="en-US" altLang="ko-KR" sz="1500" dirty="0"/>
              <a:t>= </a:t>
            </a:r>
            <a:r>
              <a:rPr kumimoji="1" lang="en-US" altLang="ko-KR" sz="1500" dirty="0" err="1"/>
              <a:t>reduce_sum</a:t>
            </a:r>
            <a:r>
              <a:rPr kumimoji="1" lang="en-US" altLang="ko-KR" sz="1500" dirty="0"/>
              <a:t>(log(</a:t>
            </a:r>
            <a:r>
              <a:rPr kumimoji="1" lang="en-US" altLang="ko-KR" sz="1500" dirty="0" err="1"/>
              <a:t>D_gene</a:t>
            </a:r>
            <a:r>
              <a:rPr kumimoji="1" lang="en-US" altLang="ko-KR" sz="1500" dirty="0"/>
              <a:t>))</a:t>
            </a:r>
          </a:p>
          <a:p>
            <a:endParaRPr kumimoji="1" lang="en-US" altLang="ko-KR" sz="1500" dirty="0"/>
          </a:p>
        </p:txBody>
      </p:sp>
      <p:cxnSp>
        <p:nvCxnSpPr>
          <p:cNvPr id="21" name="직선 연결선[R] 20">
            <a:extLst>
              <a:ext uri="{FF2B5EF4-FFF2-40B4-BE49-F238E27FC236}">
                <a16:creationId xmlns:a16="http://schemas.microsoft.com/office/drawing/2014/main" id="{40EA795F-89C5-8C4F-8E84-22876BD27567}"/>
              </a:ext>
            </a:extLst>
          </p:cNvPr>
          <p:cNvCxnSpPr>
            <a:cxnSpLocks/>
          </p:cNvCxnSpPr>
          <p:nvPr/>
        </p:nvCxnSpPr>
        <p:spPr>
          <a:xfrm>
            <a:off x="1932973" y="3766320"/>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직선 연결선[R] 22">
            <a:extLst>
              <a:ext uri="{FF2B5EF4-FFF2-40B4-BE49-F238E27FC236}">
                <a16:creationId xmlns:a16="http://schemas.microsoft.com/office/drawing/2014/main" id="{C4578B35-5900-8D4F-AF17-DEBD3C3D23F1}"/>
              </a:ext>
            </a:extLst>
          </p:cNvPr>
          <p:cNvCxnSpPr>
            <a:cxnSpLocks/>
          </p:cNvCxnSpPr>
          <p:nvPr/>
        </p:nvCxnSpPr>
        <p:spPr>
          <a:xfrm>
            <a:off x="1932973" y="3965019"/>
            <a:ext cx="112274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C1FA0F8-2D3D-1249-8492-8D8EF18E680A}"/>
              </a:ext>
            </a:extLst>
          </p:cNvPr>
          <p:cNvSpPr txBox="1"/>
          <p:nvPr/>
        </p:nvSpPr>
        <p:spPr>
          <a:xfrm>
            <a:off x="7209287" y="3782001"/>
            <a:ext cx="4982713" cy="323165"/>
          </a:xfrm>
          <a:prstGeom prst="rect">
            <a:avLst/>
          </a:prstGeom>
          <a:noFill/>
        </p:spPr>
        <p:txBody>
          <a:bodyPr wrap="square" rtlCol="0">
            <a:spAutoFit/>
          </a:bodyPr>
          <a:lstStyle/>
          <a:p>
            <a:r>
              <a:rPr kumimoji="1" lang="en-US" altLang="ko-KR" sz="1500" dirty="0">
                <a:solidFill>
                  <a:srgbClr val="FFC000"/>
                </a:solidFill>
              </a:rPr>
              <a:t>Discriminator Loss</a:t>
            </a:r>
            <a:endParaRPr kumimoji="1" lang="en-US" altLang="ko-KR" sz="1500" dirty="0"/>
          </a:p>
        </p:txBody>
      </p:sp>
      <p:cxnSp>
        <p:nvCxnSpPr>
          <p:cNvPr id="26" name="직선 화살표 연결선 25">
            <a:extLst>
              <a:ext uri="{FF2B5EF4-FFF2-40B4-BE49-F238E27FC236}">
                <a16:creationId xmlns:a16="http://schemas.microsoft.com/office/drawing/2014/main" id="{BB156FB4-01DF-A740-9096-1F47247368DF}"/>
              </a:ext>
            </a:extLst>
          </p:cNvPr>
          <p:cNvCxnSpPr>
            <a:cxnSpLocks/>
            <a:endCxn id="25" idx="1"/>
          </p:cNvCxnSpPr>
          <p:nvPr/>
        </p:nvCxnSpPr>
        <p:spPr>
          <a:xfrm>
            <a:off x="3055716" y="3681408"/>
            <a:ext cx="4153571" cy="262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ED17190-A1CE-0244-9973-03800DFBB040}"/>
              </a:ext>
            </a:extLst>
          </p:cNvPr>
          <p:cNvSpPr txBox="1"/>
          <p:nvPr/>
        </p:nvSpPr>
        <p:spPr>
          <a:xfrm>
            <a:off x="7209287" y="4255684"/>
            <a:ext cx="4982713" cy="323165"/>
          </a:xfrm>
          <a:prstGeom prst="rect">
            <a:avLst/>
          </a:prstGeom>
          <a:noFill/>
        </p:spPr>
        <p:txBody>
          <a:bodyPr wrap="square" rtlCol="0">
            <a:spAutoFit/>
          </a:bodyPr>
          <a:lstStyle/>
          <a:p>
            <a:r>
              <a:rPr kumimoji="1" lang="en-US" altLang="ko-KR" sz="1500" dirty="0">
                <a:solidFill>
                  <a:srgbClr val="FFC000"/>
                </a:solidFill>
              </a:rPr>
              <a:t>Generator Loss</a:t>
            </a:r>
            <a:endParaRPr kumimoji="1" lang="en-US" altLang="ko-KR" sz="1500" dirty="0"/>
          </a:p>
        </p:txBody>
      </p:sp>
      <p:cxnSp>
        <p:nvCxnSpPr>
          <p:cNvPr id="30" name="직선 화살표 연결선 29">
            <a:extLst>
              <a:ext uri="{FF2B5EF4-FFF2-40B4-BE49-F238E27FC236}">
                <a16:creationId xmlns:a16="http://schemas.microsoft.com/office/drawing/2014/main" id="{3C4E60D4-B32F-1F45-ADBD-77AFEA10EA4D}"/>
              </a:ext>
            </a:extLst>
          </p:cNvPr>
          <p:cNvCxnSpPr>
            <a:cxnSpLocks/>
            <a:endCxn id="29" idx="1"/>
          </p:cNvCxnSpPr>
          <p:nvPr/>
        </p:nvCxnSpPr>
        <p:spPr>
          <a:xfrm>
            <a:off x="3055716" y="3923143"/>
            <a:ext cx="4153571" cy="494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5974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lab 서식" id="{76E85A6E-D8D2-4440-AC75-B4F520E25EFB}" vid="{03E45A4F-C6F3-4142-989D-E7F3D9762EA8}"/>
    </a:ext>
  </a:extLst>
</a:theme>
</file>

<file path=docProps/app.xml><?xml version="1.0" encoding="utf-8"?>
<Properties xmlns="http://schemas.openxmlformats.org/officeDocument/2006/extended-properties" xmlns:vt="http://schemas.openxmlformats.org/officeDocument/2006/docPropsVTypes">
  <Template>Office 테마</Template>
  <TotalTime>273</TotalTime>
  <Words>623</Words>
  <Application>Microsoft Macintosh PowerPoint</Application>
  <PresentationFormat>와이드스크린</PresentationFormat>
  <Paragraphs>83</Paragraphs>
  <Slides>30</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30</vt:i4>
      </vt:variant>
    </vt:vector>
  </HeadingPairs>
  <TitlesOfParts>
    <vt:vector size="35" baseType="lpstr">
      <vt:lpstr>맑은 고딕</vt:lpstr>
      <vt:lpstr>Arial</vt:lpstr>
      <vt:lpstr>Calibri</vt:lpstr>
      <vt:lpstr>Wingdings</vt:lpstr>
      <vt:lpstr>Office 테마</vt:lpstr>
      <vt:lpstr>Variational Auto-Encoder</vt:lpstr>
      <vt:lpstr>paper: Auto-Encoding Variational Bayes</vt:lpstr>
      <vt:lpstr>paper: Auto-Encoding Variational Bayes</vt:lpstr>
      <vt:lpstr>se_tutorials/vae/vae.py</vt:lpstr>
      <vt:lpstr>se_tutorials/vae/vae.py (answer)</vt:lpstr>
      <vt:lpstr>Deep Convolutional GAN</vt:lpstr>
      <vt:lpstr>paper: Generative Adversarial Nets</vt:lpstr>
      <vt:lpstr>paper: Generative Adversarial Nets</vt:lpstr>
      <vt:lpstr>se_tutorials/dcgan/dcgan.py</vt:lpstr>
      <vt:lpstr>se_tutorials/dcgan/dcgan.py (answer)</vt:lpstr>
      <vt:lpstr>pix2pix</vt:lpstr>
      <vt:lpstr>paper: Image-to-Image Translation with Conditional Adversarial Networks</vt:lpstr>
      <vt:lpstr>se_tutorials/pix2pix/model.py</vt:lpstr>
      <vt:lpstr>se_tutorials/pix2pix/model.py (answer)</vt:lpstr>
      <vt:lpstr>CycleGAN</vt:lpstr>
      <vt:lpstr>paper: Unpaired Image-to-Image Translation using Cycle-Consistent Adversarial Networks</vt:lpstr>
      <vt:lpstr>se_tutorials/cyclegan/model.py</vt:lpstr>
      <vt:lpstr>se_tutorials/cyclegan/model.py (answer)</vt:lpstr>
      <vt:lpstr>SRGAN</vt:lpstr>
      <vt:lpstr>paper: Photo-realistic single image super-resolution using a generative adversarial network</vt:lpstr>
      <vt:lpstr>se_tutorials/srgan/srgan.py</vt:lpstr>
      <vt:lpstr>se_tutorials/srgan/srgan.py (answer)</vt:lpstr>
      <vt:lpstr>Meta-Learning</vt:lpstr>
      <vt:lpstr>paper: Model-Agnostic Meta-Learning</vt:lpstr>
      <vt:lpstr>task: Few-Shot Learning (sinusoid regression)</vt:lpstr>
      <vt:lpstr>se_tutorials/meta-learning/maml.py (answer)</vt:lpstr>
      <vt:lpstr>se_tutorials/meta-learning/maml.py (answer)</vt:lpstr>
      <vt:lpstr>task: Few-Shot Learning (Omniglot classification)</vt:lpstr>
      <vt:lpstr>First Order Approximation of MAML</vt:lpstr>
      <vt:lpstr>First Order Approximation of MAML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Auto-Encoder</dc:title>
  <dc:creator>박서빈</dc:creator>
  <cp:lastModifiedBy>박서빈</cp:lastModifiedBy>
  <cp:revision>19</cp:revision>
  <dcterms:created xsi:type="dcterms:W3CDTF">2019-12-13T06:47:54Z</dcterms:created>
  <dcterms:modified xsi:type="dcterms:W3CDTF">2019-12-23T05:39:31Z</dcterms:modified>
</cp:coreProperties>
</file>